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7"/>
  </p:notesMasterIdLst>
  <p:handoutMasterIdLst>
    <p:handoutMasterId r:id="rId18"/>
  </p:handoutMasterIdLst>
  <p:sldIdLst>
    <p:sldId id="1767" r:id="rId2"/>
    <p:sldId id="1639" r:id="rId3"/>
    <p:sldId id="1645" r:id="rId4"/>
    <p:sldId id="1644" r:id="rId5"/>
    <p:sldId id="1791" r:id="rId6"/>
    <p:sldId id="1799" r:id="rId7"/>
    <p:sldId id="1792" r:id="rId8"/>
    <p:sldId id="1793" r:id="rId9"/>
    <p:sldId id="1800" r:id="rId10"/>
    <p:sldId id="1794" r:id="rId11"/>
    <p:sldId id="1801" r:id="rId12"/>
    <p:sldId id="1795" r:id="rId13"/>
    <p:sldId id="1802" r:id="rId14"/>
    <p:sldId id="1796" r:id="rId15"/>
    <p:sldId id="1797" r:id="rId1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E1CF23-CA40-60B2-4A06-8E5F541AD919}" name="Oyama, Shotaro (JP - AB 尾山 翔太郎)" initials="OS(A尾翔" userId="S::shoyama@abeam.com::d34ccd08-b62d-448d-a74f-8fc09b24b503" providerId="AD"/>
  <p188:author id="{76DE4442-E49E-12E3-D6B7-D82CE35A02AB}" name="Maki, Hiyori (JP - AB 槙 ひより)" initials="MH(A槙ひ" userId="S::himaki@abeam.com::f2253678-fb5d-4887-bdf9-8a2c0aa4f77d" providerId="AD"/>
  <p188:author id="{02B7BEF2-E566-54F3-11B3-D394C688D34D}" name="Sato, Mariko (JP - AB 佐藤 真理子)" initials="SM(A佐真" userId="S::marsato@abeam.com::7cc2a468-690f-4c9a-afe8-d541d6fe34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小林（自治体L）" initials=" " lastIdx="55" clrIdx="0">
    <p:extLst>
      <p:ext uri="{19B8F6BF-5375-455C-9EA6-DF929625EA0E}">
        <p15:presenceInfo xmlns:p15="http://schemas.microsoft.com/office/powerpoint/2012/main" userId="小林（自治体L）" providerId="None"/>
      </p:ext>
    </p:extLst>
  </p:cmAuthor>
  <p:cmAuthor id="2" name="伊佐治 諒（地方創生推進事務局）" initials="伊佐治" lastIdx="6" clrIdx="1">
    <p:extLst>
      <p:ext uri="{19B8F6BF-5375-455C-9EA6-DF929625EA0E}">
        <p15:presenceInfo xmlns:p15="http://schemas.microsoft.com/office/powerpoint/2012/main" userId="S-1-5-21-2022458152-3381638288-3706476089-189124" providerId="AD"/>
      </p:ext>
    </p:extLst>
  </p:cmAuthor>
  <p:cmAuthor id="3" name="SDGs班　栗原" initials=" " lastIdx="1" clrIdx="2">
    <p:extLst>
      <p:ext uri="{19B8F6BF-5375-455C-9EA6-DF929625EA0E}">
        <p15:presenceInfo xmlns:p15="http://schemas.microsoft.com/office/powerpoint/2012/main" userId="SDGs班　栗原" providerId="None"/>
      </p:ext>
    </p:extLst>
  </p:cmAuthor>
  <p:cmAuthor id="4" name="Oyama, Shotaro (JP - AB 尾山 翔太郎)" initials="OS(A尾翔" lastIdx="47" clrIdx="3">
    <p:extLst>
      <p:ext uri="{19B8F6BF-5375-455C-9EA6-DF929625EA0E}">
        <p15:presenceInfo xmlns:p15="http://schemas.microsoft.com/office/powerpoint/2012/main" userId="S::shoyama@abeam.com::d34ccd08-b62d-448d-a74f-8fc09b24b5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BB8"/>
    <a:srgbClr val="C8BEAA"/>
    <a:srgbClr val="FFF2C9"/>
    <a:srgbClr val="756D55"/>
    <a:srgbClr val="7D6E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p:normalViewPr>
  <p:slideViewPr>
    <p:cSldViewPr snapToGrid="0" showGuides="1">
      <p:cViewPr varScale="1">
        <p:scale>
          <a:sx n="81" d="100"/>
          <a:sy n="81" d="100"/>
        </p:scale>
        <p:origin x="1088" y="56"/>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5C031D0F-2898-408B-8DE7-AEBB2460F592}" type="datetimeFigureOut">
              <a:rPr kumimoji="1" lang="ja-JP" altLang="en-US" smtClean="0">
                <a:latin typeface="Meiryo UI" panose="020B0604030504040204" pitchFamily="50" charset="-128"/>
                <a:ea typeface="Meiryo UI" panose="020B0604030504040204" pitchFamily="50" charset="-128"/>
              </a:rPr>
              <a:t>2024/2/19</a:t>
            </a:fld>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4B97F3B6-52B3-4175-870C-B65A2922BD3C}" type="slidenum">
              <a:rPr kumimoji="1" lang="ja-JP" altLang="en-US" smtClean="0">
                <a:latin typeface="Meiryo UI" panose="020B0604030504040204" pitchFamily="50" charset="-128"/>
                <a:ea typeface="Meiryo UI" panose="020B0604030504040204" pitchFamily="50" charset="-128"/>
              </a:rPr>
              <a:t>‹#›</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51241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D9206D97-57AA-499D-BA02-BBF4E51854FB}" type="datetimeFigureOut">
              <a:rPr lang="ja-JP" altLang="en-US" smtClean="0"/>
              <a:pPr/>
              <a:t>2024/2/19</a:t>
            </a:fld>
            <a:endParaRPr lang="ja-JP" altLang="en-US" dirty="0"/>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1149C8C5-3F8C-4C6C-959A-963F6D95A2C8}" type="slidenum">
              <a:rPr lang="ja-JP" altLang="en-US" smtClean="0"/>
              <a:pPr/>
              <a:t>‹#›</a:t>
            </a:fld>
            <a:endParaRPr lang="ja-JP" altLang="en-US" dirty="0"/>
          </a:p>
        </p:txBody>
      </p:sp>
    </p:spTree>
    <p:extLst>
      <p:ext uri="{BB962C8B-B14F-4D97-AF65-F5344CB8AC3E}">
        <p14:creationId xmlns:p14="http://schemas.microsoft.com/office/powerpoint/2010/main" val="11357532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148AD-D39E-417D-9F0D-552EA73F9C0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ja-JP" altLang="en-US" dirty="0"/>
          </a:p>
        </p:txBody>
      </p:sp>
    </p:spTree>
    <p:extLst>
      <p:ext uri="{BB962C8B-B14F-4D97-AF65-F5344CB8AC3E}">
        <p14:creationId xmlns:p14="http://schemas.microsoft.com/office/powerpoint/2010/main" val="212513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9</a:t>
            </a:fld>
            <a:endParaRPr kumimoji="1" lang="ja-JP" altLang="en-US"/>
          </a:p>
        </p:txBody>
      </p:sp>
    </p:spTree>
    <p:extLst>
      <p:ext uri="{BB962C8B-B14F-4D97-AF65-F5344CB8AC3E}">
        <p14:creationId xmlns:p14="http://schemas.microsoft.com/office/powerpoint/2010/main" val="3434660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10</a:t>
            </a:fld>
            <a:endParaRPr kumimoji="1" lang="ja-JP" altLang="en-US"/>
          </a:p>
        </p:txBody>
      </p:sp>
    </p:spTree>
    <p:extLst>
      <p:ext uri="{BB962C8B-B14F-4D97-AF65-F5344CB8AC3E}">
        <p14:creationId xmlns:p14="http://schemas.microsoft.com/office/powerpoint/2010/main" val="408605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11</a:t>
            </a:fld>
            <a:endParaRPr kumimoji="1" lang="ja-JP" altLang="en-US"/>
          </a:p>
        </p:txBody>
      </p:sp>
    </p:spTree>
    <p:extLst>
      <p:ext uri="{BB962C8B-B14F-4D97-AF65-F5344CB8AC3E}">
        <p14:creationId xmlns:p14="http://schemas.microsoft.com/office/powerpoint/2010/main" val="2917967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12</a:t>
            </a:fld>
            <a:endParaRPr kumimoji="1" lang="ja-JP" altLang="en-US"/>
          </a:p>
        </p:txBody>
      </p:sp>
    </p:spTree>
    <p:extLst>
      <p:ext uri="{BB962C8B-B14F-4D97-AF65-F5344CB8AC3E}">
        <p14:creationId xmlns:p14="http://schemas.microsoft.com/office/powerpoint/2010/main" val="971556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13</a:t>
            </a:fld>
            <a:endParaRPr kumimoji="1" lang="ja-JP" altLang="en-US"/>
          </a:p>
        </p:txBody>
      </p:sp>
    </p:spTree>
    <p:extLst>
      <p:ext uri="{BB962C8B-B14F-4D97-AF65-F5344CB8AC3E}">
        <p14:creationId xmlns:p14="http://schemas.microsoft.com/office/powerpoint/2010/main" val="1908151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14</a:t>
            </a:fld>
            <a:endParaRPr kumimoji="1" lang="ja-JP" altLang="en-US"/>
          </a:p>
        </p:txBody>
      </p:sp>
    </p:spTree>
    <p:extLst>
      <p:ext uri="{BB962C8B-B14F-4D97-AF65-F5344CB8AC3E}">
        <p14:creationId xmlns:p14="http://schemas.microsoft.com/office/powerpoint/2010/main" val="265602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A1A9E-829B-4BD4-88FF-3F1FDC06B27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1264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2</a:t>
            </a:fld>
            <a:endParaRPr kumimoji="1" lang="ja-JP" altLang="en-US"/>
          </a:p>
        </p:txBody>
      </p:sp>
    </p:spTree>
    <p:extLst>
      <p:ext uri="{BB962C8B-B14F-4D97-AF65-F5344CB8AC3E}">
        <p14:creationId xmlns:p14="http://schemas.microsoft.com/office/powerpoint/2010/main" val="46445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3</a:t>
            </a:fld>
            <a:endParaRPr kumimoji="1" lang="ja-JP" altLang="en-US"/>
          </a:p>
        </p:txBody>
      </p:sp>
    </p:spTree>
    <p:extLst>
      <p:ext uri="{BB962C8B-B14F-4D97-AF65-F5344CB8AC3E}">
        <p14:creationId xmlns:p14="http://schemas.microsoft.com/office/powerpoint/2010/main" val="380124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4</a:t>
            </a:fld>
            <a:endParaRPr kumimoji="1" lang="ja-JP" altLang="en-US"/>
          </a:p>
        </p:txBody>
      </p:sp>
    </p:spTree>
    <p:extLst>
      <p:ext uri="{BB962C8B-B14F-4D97-AF65-F5344CB8AC3E}">
        <p14:creationId xmlns:p14="http://schemas.microsoft.com/office/powerpoint/2010/main" val="887798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5</a:t>
            </a:fld>
            <a:endParaRPr kumimoji="1" lang="ja-JP" altLang="en-US"/>
          </a:p>
        </p:txBody>
      </p:sp>
    </p:spTree>
    <p:extLst>
      <p:ext uri="{BB962C8B-B14F-4D97-AF65-F5344CB8AC3E}">
        <p14:creationId xmlns:p14="http://schemas.microsoft.com/office/powerpoint/2010/main" val="2421541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6</a:t>
            </a:fld>
            <a:endParaRPr kumimoji="1" lang="ja-JP" altLang="en-US"/>
          </a:p>
        </p:txBody>
      </p:sp>
    </p:spTree>
    <p:extLst>
      <p:ext uri="{BB962C8B-B14F-4D97-AF65-F5344CB8AC3E}">
        <p14:creationId xmlns:p14="http://schemas.microsoft.com/office/powerpoint/2010/main" val="330079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7</a:t>
            </a:fld>
            <a:endParaRPr kumimoji="1" lang="ja-JP" altLang="en-US"/>
          </a:p>
        </p:txBody>
      </p:sp>
    </p:spTree>
    <p:extLst>
      <p:ext uri="{BB962C8B-B14F-4D97-AF65-F5344CB8AC3E}">
        <p14:creationId xmlns:p14="http://schemas.microsoft.com/office/powerpoint/2010/main" val="1281896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9A1A9E-829B-4BD4-88FF-3F1FDC06B270}" type="slidenum">
              <a:rPr kumimoji="1" lang="ja-JP" altLang="en-US" smtClean="0"/>
              <a:t>8</a:t>
            </a:fld>
            <a:endParaRPr kumimoji="1" lang="ja-JP" altLang="en-US"/>
          </a:p>
        </p:txBody>
      </p:sp>
    </p:spTree>
    <p:extLst>
      <p:ext uri="{BB962C8B-B14F-4D97-AF65-F5344CB8AC3E}">
        <p14:creationId xmlns:p14="http://schemas.microsoft.com/office/powerpoint/2010/main" val="1316955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表紙">
    <p:bg>
      <p:bgPr>
        <a:solidFill>
          <a:srgbClr val="F0EBE3"/>
        </a:solid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CD3DC02-F4A5-46A7-89A2-FC947F80CFF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159" r="12841"/>
          <a:stretch/>
        </p:blipFill>
        <p:spPr>
          <a:xfrm>
            <a:off x="0" y="0"/>
            <a:ext cx="9144000" cy="6858000"/>
          </a:xfrm>
          <a:prstGeom prst="rect">
            <a:avLst/>
          </a:prstGeom>
        </p:spPr>
      </p:pic>
      <p:sp>
        <p:nvSpPr>
          <p:cNvPr id="139266" name="Rectangle 2"/>
          <p:cNvSpPr>
            <a:spLocks noGrp="1" noChangeArrowheads="1"/>
          </p:cNvSpPr>
          <p:nvPr>
            <p:ph type="ctrTitle" hasCustomPrompt="1"/>
          </p:nvPr>
        </p:nvSpPr>
        <p:spPr bwMode="auto">
          <a:xfrm>
            <a:off x="1008222" y="1649507"/>
            <a:ext cx="3563779" cy="205320"/>
          </a:xfrm>
          <a:prstGeom prst="rect">
            <a:avLst/>
          </a:prstGeom>
        </p:spPr>
        <p:txBody>
          <a:bodyPr lIns="0" tIns="0" rIns="0" bIns="0" anchor="ctr" anchorCtr="0"/>
          <a:lstStyle>
            <a:lvl1pPr algn="l">
              <a:lnSpc>
                <a:spcPct val="100000"/>
              </a:lnSpc>
              <a:defRPr sz="2000" baseline="0">
                <a:solidFill>
                  <a:schemeClr val="tx1"/>
                </a:solidFill>
                <a:latin typeface="Segoe UI" panose="020B0502040204020203" pitchFamily="34" charset="0"/>
                <a:ea typeface="Meiryo UI" panose="020B0604030504040204" pitchFamily="50" charset="-128"/>
              </a:defRPr>
            </a:lvl1pPr>
          </a:lstStyle>
          <a:p>
            <a:pPr lvl="0"/>
            <a:r>
              <a:rPr lang="ja-JP" altLang="en-US" noProof="0" dirty="0"/>
              <a:t>タイトルを入力して下さい</a:t>
            </a:r>
            <a:endParaRPr lang="ja-JP" altLang="ja-JP" noProof="0" dirty="0"/>
          </a:p>
        </p:txBody>
      </p:sp>
      <p:sp>
        <p:nvSpPr>
          <p:cNvPr id="139267" name="Rectangle 3"/>
          <p:cNvSpPr>
            <a:spLocks noGrp="1" noChangeArrowheads="1"/>
          </p:cNvSpPr>
          <p:nvPr>
            <p:ph type="subTitle" idx="1" hasCustomPrompt="1"/>
          </p:nvPr>
        </p:nvSpPr>
        <p:spPr>
          <a:xfrm>
            <a:off x="1008223" y="2083079"/>
            <a:ext cx="3563779" cy="205320"/>
          </a:xfrm>
          <a:prstGeom prst="rect">
            <a:avLst/>
          </a:prstGeom>
        </p:spPr>
        <p:txBody>
          <a:bodyPr lIns="0" tIns="0" rIns="0" bIns="0" anchor="ctr" anchorCtr="0"/>
          <a:lstStyle>
            <a:lvl1pPr marL="0" indent="0" algn="l">
              <a:lnSpc>
                <a:spcPct val="83000"/>
              </a:lnSpc>
              <a:defRPr sz="1651" b="0" i="0" baseline="0">
                <a:solidFill>
                  <a:schemeClr val="tx1"/>
                </a:solidFill>
                <a:latin typeface="Segoe UI" panose="020B0502040204020203" pitchFamily="34" charset="0"/>
                <a:ea typeface="Meiryo UI" panose="020B0604030504040204" pitchFamily="50" charset="-128"/>
              </a:defRPr>
            </a:lvl1pPr>
          </a:lstStyle>
          <a:p>
            <a:pPr lvl="0"/>
            <a:r>
              <a:rPr lang="ja-JP" altLang="en-US" noProof="0" dirty="0"/>
              <a:t>サブタイトルを入力して下さい</a:t>
            </a:r>
            <a:endParaRPr lang="ja-JP" altLang="ja-JP" noProof="0" dirty="0"/>
          </a:p>
        </p:txBody>
      </p:sp>
      <p:sp>
        <p:nvSpPr>
          <p:cNvPr id="19" name="正方形/長方形 18">
            <a:extLst>
              <a:ext uri="{FF2B5EF4-FFF2-40B4-BE49-F238E27FC236}">
                <a16:creationId xmlns:a16="http://schemas.microsoft.com/office/drawing/2014/main" id="{2B764280-3327-6B4E-89B4-4028B38942B3}"/>
              </a:ext>
            </a:extLst>
          </p:cNvPr>
          <p:cNvSpPr/>
          <p:nvPr/>
        </p:nvSpPr>
        <p:spPr bwMode="auto">
          <a:xfrm>
            <a:off x="800280" y="1616852"/>
            <a:ext cx="34289" cy="1259701"/>
          </a:xfrm>
          <a:prstGeom prst="rect">
            <a:avLst/>
          </a:prstGeom>
          <a:solidFill>
            <a:schemeClr val="accent4"/>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a:extLst>
              <a:ext uri="{FF2B5EF4-FFF2-40B4-BE49-F238E27FC236}">
                <a16:creationId xmlns:a16="http://schemas.microsoft.com/office/drawing/2014/main" id="{FA166E6D-7F6D-BBE2-E7D5-C77F9A4A1B5C}"/>
              </a:ext>
            </a:extLst>
          </p:cNvPr>
          <p:cNvGrpSpPr/>
          <p:nvPr/>
        </p:nvGrpSpPr>
        <p:grpSpPr>
          <a:xfrm>
            <a:off x="6967998" y="5653004"/>
            <a:ext cx="2031880" cy="836717"/>
            <a:chOff x="9690416" y="5653004"/>
            <a:chExt cx="2031880" cy="836717"/>
          </a:xfrm>
        </p:grpSpPr>
        <p:pic>
          <p:nvPicPr>
            <p:cNvPr id="6" name="図 5">
              <a:extLst>
                <a:ext uri="{FF2B5EF4-FFF2-40B4-BE49-F238E27FC236}">
                  <a16:creationId xmlns:a16="http://schemas.microsoft.com/office/drawing/2014/main" id="{7F288083-8149-E7E5-874F-ECF327C63F3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gray">
            <a:xfrm>
              <a:off x="9690416" y="5653004"/>
              <a:ext cx="2026612" cy="479180"/>
            </a:xfrm>
            <a:prstGeom prst="rect">
              <a:avLst/>
            </a:prstGeom>
          </p:spPr>
        </p:pic>
        <p:pic>
          <p:nvPicPr>
            <p:cNvPr id="7" name="図 6">
              <a:extLst>
                <a:ext uri="{FF2B5EF4-FFF2-40B4-BE49-F238E27FC236}">
                  <a16:creationId xmlns:a16="http://schemas.microsoft.com/office/drawing/2014/main" id="{2D9B4416-2467-C5E8-443D-17CA934464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95496" y="6275255"/>
              <a:ext cx="2026800" cy="214466"/>
            </a:xfrm>
            <a:prstGeom prst="rect">
              <a:avLst/>
            </a:prstGeom>
          </p:spPr>
        </p:pic>
      </p:grpSp>
    </p:spTree>
    <p:extLst>
      <p:ext uri="{BB962C8B-B14F-4D97-AF65-F5344CB8AC3E}">
        <p14:creationId xmlns:p14="http://schemas.microsoft.com/office/powerpoint/2010/main" val="267131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タイトルとコンテンツ">
    <p:bg>
      <p:bgPr>
        <a:solidFill>
          <a:srgbClr val="FFFFFF"/>
        </a:solidFill>
        <a:effectLst/>
      </p:bgPr>
    </p:b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DF31109C-C9E5-4DBE-A7C0-475F36A41C0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5000"/>
          <a:stretch/>
        </p:blipFill>
        <p:spPr>
          <a:xfrm>
            <a:off x="-2" y="0"/>
            <a:ext cx="9144001" cy="1371600"/>
          </a:xfrm>
          <a:prstGeom prst="rect">
            <a:avLst/>
          </a:prstGeom>
        </p:spPr>
      </p:pic>
      <p:sp>
        <p:nvSpPr>
          <p:cNvPr id="4" name="正方形/長方形 3">
            <a:extLst>
              <a:ext uri="{FF2B5EF4-FFF2-40B4-BE49-F238E27FC236}">
                <a16:creationId xmlns:a16="http://schemas.microsoft.com/office/drawing/2014/main" id="{5D9ED153-B006-F74D-980E-64C53313540E}"/>
              </a:ext>
            </a:extLst>
          </p:cNvPr>
          <p:cNvSpPr/>
          <p:nvPr/>
        </p:nvSpPr>
        <p:spPr bwMode="ltGray">
          <a:xfrm>
            <a:off x="0" y="6554792"/>
            <a:ext cx="9144000" cy="305076"/>
          </a:xfrm>
          <a:prstGeom prst="rect">
            <a:avLst/>
          </a:prstGeom>
          <a:solidFill>
            <a:schemeClr val="tx1"/>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a:extLst>
              <a:ext uri="{FF2B5EF4-FFF2-40B4-BE49-F238E27FC236}">
                <a16:creationId xmlns:a16="http://schemas.microsoft.com/office/drawing/2014/main" id="{163BD6B8-5A89-F34E-9290-D1B7621492F2}"/>
              </a:ext>
            </a:extLst>
          </p:cNvPr>
          <p:cNvSpPr>
            <a:spLocks noGrp="1" noChangeArrowheads="1"/>
          </p:cNvSpPr>
          <p:nvPr>
            <p:ph type="title" hasCustomPrompt="1"/>
          </p:nvPr>
        </p:nvSpPr>
        <p:spPr bwMode="gray">
          <a:xfrm>
            <a:off x="446278" y="104789"/>
            <a:ext cx="7559357" cy="55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baseline="0">
                <a:solidFill>
                  <a:schemeClr val="bg2"/>
                </a:solidFill>
                <a:latin typeface="Segoe UI" panose="020B0502040204020203" pitchFamily="34" charset="0"/>
                <a:ea typeface="Meiryo UI" panose="020B0604030504040204" pitchFamily="50" charset="-128"/>
              </a:defRPr>
            </a:lvl1pPr>
          </a:lstStyle>
          <a:p>
            <a:pPr lvl="0"/>
            <a:r>
              <a:rPr lang="ja-JP" altLang="en-US" dirty="0"/>
              <a:t>ページタイトルを入力して下さい</a:t>
            </a:r>
            <a:br>
              <a:rPr lang="en-US" altLang="ja-JP" dirty="0"/>
            </a:br>
            <a:r>
              <a:rPr lang="en-US" altLang="ja-JP" dirty="0"/>
              <a:t>Click to edit page title</a:t>
            </a:r>
            <a:endParaRPr lang="ja-JP" altLang="ja-JP" dirty="0"/>
          </a:p>
        </p:txBody>
      </p:sp>
      <p:sp>
        <p:nvSpPr>
          <p:cNvPr id="12" name="正方形/長方形 11">
            <a:extLst>
              <a:ext uri="{FF2B5EF4-FFF2-40B4-BE49-F238E27FC236}">
                <a16:creationId xmlns:a16="http://schemas.microsoft.com/office/drawing/2014/main" id="{4EF2AA17-4971-204E-BB8D-226B4B370A32}"/>
              </a:ext>
            </a:extLst>
          </p:cNvPr>
          <p:cNvSpPr/>
          <p:nvPr/>
        </p:nvSpPr>
        <p:spPr bwMode="auto">
          <a:xfrm>
            <a:off x="285253" y="83867"/>
            <a:ext cx="54000" cy="576000"/>
          </a:xfrm>
          <a:prstGeom prst="rect">
            <a:avLst/>
          </a:prstGeom>
          <a:solidFill>
            <a:schemeClr val="accent4"/>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コンテンツ プレースホルダー 2">
            <a:extLst>
              <a:ext uri="{FF2B5EF4-FFF2-40B4-BE49-F238E27FC236}">
                <a16:creationId xmlns:a16="http://schemas.microsoft.com/office/drawing/2014/main" id="{D17C5232-3A91-E147-AF8A-FD29D3E4452E}"/>
              </a:ext>
            </a:extLst>
          </p:cNvPr>
          <p:cNvSpPr>
            <a:spLocks noGrp="1"/>
          </p:cNvSpPr>
          <p:nvPr>
            <p:ph idx="10" hasCustomPrompt="1"/>
          </p:nvPr>
        </p:nvSpPr>
        <p:spPr>
          <a:xfrm>
            <a:off x="446276" y="837656"/>
            <a:ext cx="7965000" cy="360000"/>
          </a:xfrm>
          <a:prstGeom prst="rect">
            <a:avLst/>
          </a:prstGeom>
        </p:spPr>
        <p:txBody>
          <a:bodyPr lIns="0" tIns="0" rIns="0" bIns="0"/>
          <a:lstStyle>
            <a:lvl1pPr marL="0" indent="0">
              <a:lnSpc>
                <a:spcPct val="100000"/>
              </a:lnSpc>
              <a:spcBef>
                <a:spcPts val="0"/>
              </a:spcBef>
              <a:defRPr sz="1800" baseline="0">
                <a:solidFill>
                  <a:schemeClr val="bg2"/>
                </a:solidFill>
                <a:latin typeface="Segoe UI" panose="020B0502040204020203" pitchFamily="34" charset="0"/>
                <a:ea typeface="Meiryo UI" panose="020B0604030504040204" pitchFamily="50" charset="-128"/>
              </a:defRPr>
            </a:lvl1pPr>
            <a:lvl2pPr>
              <a:lnSpc>
                <a:spcPct val="100000"/>
              </a:lnSpc>
              <a:defRPr>
                <a:solidFill>
                  <a:schemeClr val="bg2"/>
                </a:solidFill>
              </a:defRPr>
            </a:lvl2pPr>
            <a:lvl3pPr>
              <a:lnSpc>
                <a:spcPct val="100000"/>
              </a:lnSpc>
              <a:defRPr>
                <a:solidFill>
                  <a:schemeClr val="bg2"/>
                </a:solidFill>
              </a:defRPr>
            </a:lvl3pPr>
          </a:lstStyle>
          <a:p>
            <a:pPr lvl="0"/>
            <a:r>
              <a:rPr lang="ja-JP" altLang="en-US" dirty="0"/>
              <a:t>テキストを編集 </a:t>
            </a:r>
            <a:r>
              <a:rPr lang="en-US" altLang="ja-JP" dirty="0"/>
              <a:t>Click to edit Master text styles</a:t>
            </a:r>
          </a:p>
        </p:txBody>
      </p:sp>
      <p:sp>
        <p:nvSpPr>
          <p:cNvPr id="11" name="タイトル 1">
            <a:extLst>
              <a:ext uri="{FF2B5EF4-FFF2-40B4-BE49-F238E27FC236}">
                <a16:creationId xmlns:a16="http://schemas.microsoft.com/office/drawing/2014/main" id="{25F26C02-72C8-4DB9-A080-952E4C0FA6D9}"/>
              </a:ext>
            </a:extLst>
          </p:cNvPr>
          <p:cNvSpPr txBox="1">
            <a:spLocks/>
          </p:cNvSpPr>
          <p:nvPr/>
        </p:nvSpPr>
        <p:spPr>
          <a:xfrm>
            <a:off x="457200" y="236222"/>
            <a:ext cx="8229600" cy="445247"/>
          </a:xfrm>
          <a:prstGeom prst="rect">
            <a:avLst/>
          </a:prstGeom>
        </p:spPr>
        <p:txBody>
          <a:bodyPr/>
          <a:lstStyle>
            <a:lvl1pPr algn="l" rtl="0" fontAlgn="base">
              <a:lnSpc>
                <a:spcPct val="100000"/>
              </a:lnSpc>
              <a:spcBef>
                <a:spcPct val="0"/>
              </a:spcBef>
              <a:spcAft>
                <a:spcPct val="0"/>
              </a:spcAft>
              <a:defRPr sz="2000" b="1" i="0" baseline="0">
                <a:solidFill>
                  <a:schemeClr val="tx1"/>
                </a:solidFill>
                <a:latin typeface="Yu Gothic" panose="020B0400000000000000" pitchFamily="34" charset="-128"/>
                <a:ea typeface="Yu Gothic" panose="020B0400000000000000" pitchFamily="34" charset="-128"/>
                <a:cs typeface="+mj-cs"/>
              </a:defRPr>
            </a:lvl1pPr>
            <a:lvl2pPr algn="l" rtl="0" fontAlgn="base">
              <a:spcBef>
                <a:spcPct val="0"/>
              </a:spcBef>
              <a:spcAft>
                <a:spcPct val="0"/>
              </a:spcAft>
              <a:defRPr sz="2400">
                <a:solidFill>
                  <a:schemeClr val="tx2"/>
                </a:solidFill>
                <a:latin typeface="Arial" charset="0"/>
                <a:ea typeface="ＭＳ Ｐゴシック" pitchFamily="50" charset="-128"/>
              </a:defRPr>
            </a:lvl2pPr>
            <a:lvl3pPr algn="l" rtl="0" fontAlgn="base">
              <a:spcBef>
                <a:spcPct val="0"/>
              </a:spcBef>
              <a:spcAft>
                <a:spcPct val="0"/>
              </a:spcAft>
              <a:defRPr sz="2400">
                <a:solidFill>
                  <a:schemeClr val="tx2"/>
                </a:solidFill>
                <a:latin typeface="Arial" charset="0"/>
                <a:ea typeface="ＭＳ Ｐゴシック" pitchFamily="50" charset="-128"/>
              </a:defRPr>
            </a:lvl3pPr>
            <a:lvl4pPr algn="l" rtl="0" fontAlgn="base">
              <a:spcBef>
                <a:spcPct val="0"/>
              </a:spcBef>
              <a:spcAft>
                <a:spcPct val="0"/>
              </a:spcAft>
              <a:defRPr sz="2400">
                <a:solidFill>
                  <a:schemeClr val="tx2"/>
                </a:solidFill>
                <a:latin typeface="Arial" charset="0"/>
                <a:ea typeface="ＭＳ Ｐゴシック" pitchFamily="50" charset="-128"/>
              </a:defRPr>
            </a:lvl4pPr>
            <a:lvl5pPr algn="l" rtl="0" fontAlgn="base">
              <a:spcBef>
                <a:spcPct val="0"/>
              </a:spcBef>
              <a:spcAft>
                <a:spcPct val="0"/>
              </a:spcAft>
              <a:defRPr sz="2400">
                <a:solidFill>
                  <a:schemeClr val="tx2"/>
                </a:solidFill>
                <a:latin typeface="Arial" charset="0"/>
                <a:ea typeface="ＭＳ Ｐゴシック" pitchFamily="50" charset="-128"/>
              </a:defRPr>
            </a:lvl5pPr>
            <a:lvl6pPr marL="457200" algn="l" rtl="0" fontAlgn="base">
              <a:spcBef>
                <a:spcPct val="0"/>
              </a:spcBef>
              <a:spcAft>
                <a:spcPct val="0"/>
              </a:spcAft>
              <a:defRPr sz="2400">
                <a:solidFill>
                  <a:schemeClr val="tx2"/>
                </a:solidFill>
                <a:latin typeface="Arial" charset="0"/>
                <a:ea typeface="ＭＳ Ｐゴシック" pitchFamily="50" charset="-128"/>
              </a:defRPr>
            </a:lvl6pPr>
            <a:lvl7pPr marL="914400" algn="l" rtl="0" fontAlgn="base">
              <a:spcBef>
                <a:spcPct val="0"/>
              </a:spcBef>
              <a:spcAft>
                <a:spcPct val="0"/>
              </a:spcAft>
              <a:defRPr sz="2400">
                <a:solidFill>
                  <a:schemeClr val="tx2"/>
                </a:solidFill>
                <a:latin typeface="Arial" charset="0"/>
                <a:ea typeface="ＭＳ Ｐゴシック" pitchFamily="50" charset="-128"/>
              </a:defRPr>
            </a:lvl7pPr>
            <a:lvl8pPr marL="1371600" algn="l" rtl="0" fontAlgn="base">
              <a:spcBef>
                <a:spcPct val="0"/>
              </a:spcBef>
              <a:spcAft>
                <a:spcPct val="0"/>
              </a:spcAft>
              <a:defRPr sz="2400">
                <a:solidFill>
                  <a:schemeClr val="tx2"/>
                </a:solidFill>
                <a:latin typeface="Arial" charset="0"/>
                <a:ea typeface="ＭＳ Ｐゴシック" pitchFamily="50" charset="-128"/>
              </a:defRPr>
            </a:lvl8pPr>
            <a:lvl9pPr marL="1828800" algn="l" rtl="0" fontAlgn="base">
              <a:spcBef>
                <a:spcPct val="0"/>
              </a:spcBef>
              <a:spcAft>
                <a:spcPct val="0"/>
              </a:spcAft>
              <a:defRPr sz="2400">
                <a:solidFill>
                  <a:schemeClr val="tx2"/>
                </a:solidFill>
                <a:latin typeface="Arial" charset="0"/>
                <a:ea typeface="ＭＳ Ｐゴシック" pitchFamily="50" charset="-128"/>
              </a:defRPr>
            </a:lvl9pPr>
          </a:lstStyle>
          <a:p>
            <a:pPr eaLnBrk="1" hangingPunct="1"/>
            <a:endParaRPr kumimoji="1" lang="ja-JP" altLang="en-US" sz="2000" kern="0" dirty="0">
              <a:latin typeface="Meiryo UI" panose="020B0604030504040204" pitchFamily="50" charset="-128"/>
              <a:ea typeface="Meiryo UI" panose="020B0604030504040204" pitchFamily="50" charset="-128"/>
            </a:endParaRPr>
          </a:p>
        </p:txBody>
      </p:sp>
      <p:sp>
        <p:nvSpPr>
          <p:cNvPr id="17" name="Rectangle 5">
            <a:extLst>
              <a:ext uri="{FF2B5EF4-FFF2-40B4-BE49-F238E27FC236}">
                <a16:creationId xmlns:a16="http://schemas.microsoft.com/office/drawing/2014/main" id="{3BAEFE9A-E04E-4B7D-A7DD-5C3D62A52ADF}"/>
              </a:ext>
            </a:extLst>
          </p:cNvPr>
          <p:cNvSpPr txBox="1">
            <a:spLocks noChangeArrowheads="1"/>
          </p:cNvSpPr>
          <p:nvPr/>
        </p:nvSpPr>
        <p:spPr bwMode="auto">
          <a:xfrm>
            <a:off x="216000" y="6640773"/>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l" rtl="0" eaLnBrk="0" fontAlgn="base" hangingPunct="0">
              <a:lnSpc>
                <a:spcPct val="100000"/>
              </a:lnSpc>
              <a:spcBef>
                <a:spcPct val="0"/>
              </a:spcBef>
              <a:spcAft>
                <a:spcPct val="0"/>
              </a:spcAft>
              <a:defRPr sz="9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2pPr>
            <a:lvl3pPr marL="9144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3pPr>
            <a:lvl4pPr marL="13716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4pPr>
            <a:lvl5pPr marL="1828800" algn="l" rtl="0" eaLnBrk="0" fontAlgn="base" hangingPunct="0">
              <a:lnSpc>
                <a:spcPct val="120000"/>
              </a:lnSpc>
              <a:spcBef>
                <a:spcPct val="40000"/>
              </a:spcBef>
              <a:spcAft>
                <a:spcPct val="0"/>
              </a:spcAft>
              <a:defRPr sz="1400" kern="1200">
                <a:solidFill>
                  <a:schemeClr val="tx1"/>
                </a:solidFill>
                <a:latin typeface="Arial" charset="0"/>
                <a:ea typeface="ＭＳ Ｐゴシック" pitchFamily="50" charset="-128"/>
                <a:cs typeface="+mn-cs"/>
              </a:defRPr>
            </a:lvl5pPr>
            <a:lvl6pPr marL="2286000" algn="l" defTabSz="914400" rtl="0" eaLnBrk="1" latinLnBrk="0" hangingPunct="1">
              <a:defRPr sz="1400" kern="1200">
                <a:solidFill>
                  <a:schemeClr val="tx1"/>
                </a:solidFill>
                <a:latin typeface="Arial" charset="0"/>
                <a:ea typeface="ＭＳ Ｐゴシック" pitchFamily="50" charset="-128"/>
                <a:cs typeface="+mn-cs"/>
              </a:defRPr>
            </a:lvl6pPr>
            <a:lvl7pPr marL="2743200" algn="l" defTabSz="914400" rtl="0" eaLnBrk="1" latinLnBrk="0" hangingPunct="1">
              <a:defRPr sz="1400" kern="1200">
                <a:solidFill>
                  <a:schemeClr val="tx1"/>
                </a:solidFill>
                <a:latin typeface="Arial" charset="0"/>
                <a:ea typeface="ＭＳ Ｐゴシック" pitchFamily="50" charset="-128"/>
                <a:cs typeface="+mn-cs"/>
              </a:defRPr>
            </a:lvl7pPr>
            <a:lvl8pPr marL="3200400" algn="l" defTabSz="914400" rtl="0" eaLnBrk="1" latinLnBrk="0" hangingPunct="1">
              <a:defRPr sz="1400" kern="1200">
                <a:solidFill>
                  <a:schemeClr val="tx1"/>
                </a:solidFill>
                <a:latin typeface="Arial" charset="0"/>
                <a:ea typeface="ＭＳ Ｐゴシック" pitchFamily="50" charset="-128"/>
                <a:cs typeface="+mn-cs"/>
              </a:defRPr>
            </a:lvl8pPr>
            <a:lvl9pPr marL="3657600" algn="l" defTabSz="914400" rtl="0" eaLnBrk="1" latinLnBrk="0" hangingPunct="1">
              <a:defRPr sz="1400" kern="1200">
                <a:solidFill>
                  <a:schemeClr val="tx1"/>
                </a:solidFill>
                <a:latin typeface="Arial" charset="0"/>
                <a:ea typeface="ＭＳ Ｐゴシック" pitchFamily="50" charset="-128"/>
                <a:cs typeface="+mn-cs"/>
              </a:defRPr>
            </a:lvl9pPr>
          </a:lstStyle>
          <a:p>
            <a:fld id="{53E59A0F-BB7A-4FFB-A1BA-8908693D5CBD}" type="slidenum">
              <a:rPr lang="ja-JP" altLang="en-US" sz="1000" b="0" i="0" baseline="0" smtClean="0">
                <a:solidFill>
                  <a:srgbClr val="FFFFFF"/>
                </a:solidFill>
                <a:latin typeface="Meiryo UI" panose="020B0604030504040204" pitchFamily="50" charset="-128"/>
                <a:ea typeface="Meiryo UI" panose="020B0604030504040204" pitchFamily="50" charset="-128"/>
              </a:rPr>
              <a:pPr/>
              <a:t>‹#›</a:t>
            </a:fld>
            <a:endParaRPr lang="en-US" altLang="ja-JP" sz="1000" b="0" i="0" baseline="0" dirty="0">
              <a:solidFill>
                <a:srgbClr val="FFFFFF"/>
              </a:solidFill>
              <a:latin typeface="Meiryo UI" panose="020B0604030504040204" pitchFamily="50" charset="-128"/>
              <a:ea typeface="Meiryo UI" panose="020B0604030504040204" pitchFamily="50" charset="-128"/>
            </a:endParaRPr>
          </a:p>
        </p:txBody>
      </p:sp>
      <p:sp>
        <p:nvSpPr>
          <p:cNvPr id="18" name="Text Box 7">
            <a:extLst>
              <a:ext uri="{FF2B5EF4-FFF2-40B4-BE49-F238E27FC236}">
                <a16:creationId xmlns:a16="http://schemas.microsoft.com/office/drawing/2014/main" id="{3765BD67-71DD-4DE5-BEBA-70AE24FC361B}"/>
              </a:ext>
            </a:extLst>
          </p:cNvPr>
          <p:cNvSpPr txBox="1">
            <a:spLocks noChangeArrowheads="1"/>
          </p:cNvSpPr>
          <p:nvPr/>
        </p:nvSpPr>
        <p:spPr bwMode="auto">
          <a:xfrm>
            <a:off x="7227799" y="6658913"/>
            <a:ext cx="1999593" cy="13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lnSpc>
                <a:spcPct val="80000"/>
              </a:lnSpc>
              <a:spcBef>
                <a:spcPct val="0"/>
              </a:spcBef>
            </a:pPr>
            <a:r>
              <a:rPr lang="en-US" altLang="ja-JP" sz="1000" b="0" i="0" spc="30" baseline="0" dirty="0">
                <a:solidFill>
                  <a:schemeClr val="bg1"/>
                </a:solidFill>
                <a:latin typeface="Segoe UI" panose="020B0502040204020203" pitchFamily="34" charset="0"/>
                <a:ea typeface="Tazugane Gothic StdN Book" panose="020B0603020203020204" pitchFamily="34" charset="-128"/>
                <a:cs typeface="Meiryo UI" panose="020B0604030504040204" pitchFamily="50" charset="-128"/>
              </a:rPr>
              <a:t>©︎2023 ABeam Consulting Ltd.</a:t>
            </a:r>
            <a:endParaRPr lang="ja-JP" altLang="en-US" sz="1000" b="0" i="0" spc="30" baseline="0" dirty="0">
              <a:solidFill>
                <a:schemeClr val="bg1"/>
              </a:solidFill>
              <a:latin typeface="Segoe UI" panose="020B0502040204020203" pitchFamily="34" charset="0"/>
              <a:ea typeface="Tazugane Gothic StdN Book" panose="020B0603020203020204" pitchFamily="34" charset="-128"/>
              <a:cs typeface="Meiryo UI" panose="020B0604030504040204" pitchFamily="50" charset="-128"/>
            </a:endParaRPr>
          </a:p>
        </p:txBody>
      </p:sp>
      <p:sp>
        <p:nvSpPr>
          <p:cNvPr id="19" name="Text Box 7">
            <a:extLst>
              <a:ext uri="{FF2B5EF4-FFF2-40B4-BE49-F238E27FC236}">
                <a16:creationId xmlns:a16="http://schemas.microsoft.com/office/drawing/2014/main" id="{D725B917-1426-441B-99A4-C5015938D019}"/>
              </a:ext>
            </a:extLst>
          </p:cNvPr>
          <p:cNvSpPr txBox="1">
            <a:spLocks noChangeArrowheads="1"/>
          </p:cNvSpPr>
          <p:nvPr/>
        </p:nvSpPr>
        <p:spPr bwMode="auto">
          <a:xfrm>
            <a:off x="6250338" y="6658913"/>
            <a:ext cx="882068" cy="12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lnSpc>
                <a:spcPct val="80000"/>
              </a:lnSpc>
              <a:spcBef>
                <a:spcPct val="0"/>
              </a:spcBef>
            </a:pPr>
            <a:r>
              <a:rPr lang="en-US" altLang="ja-JP" sz="1000" b="0" i="0" spc="80" baseline="0" dirty="0">
                <a:solidFill>
                  <a:srgbClr val="FFFFFF"/>
                </a:solidFill>
                <a:latin typeface="Segoe UI" panose="020B0502040204020203" pitchFamily="34" charset="0"/>
                <a:ea typeface="Meiryo UI" panose="020B0604030504040204" pitchFamily="50" charset="-128"/>
                <a:cs typeface="Meiryo UI" panose="020B0604030504040204" pitchFamily="50" charset="-128"/>
              </a:rPr>
              <a:t>confidential</a:t>
            </a:r>
            <a:endParaRPr lang="ja-JP" altLang="en-US" sz="1000" b="0" i="0" spc="80" baseline="0" dirty="0">
              <a:solidFill>
                <a:srgbClr val="FFFFFF"/>
              </a:solidFill>
              <a:latin typeface="Segoe UI" panose="020B0502040204020203" pitchFamily="34" charset="0"/>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877022"/>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中扉">
    <p:bg>
      <p:bgPr>
        <a:solidFill>
          <a:srgbClr val="FFFFFF"/>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7A34D3-EC07-426E-A564-C4C0C36A825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4580"/>
          <a:stretch/>
        </p:blipFill>
        <p:spPr>
          <a:xfrm>
            <a:off x="5347068" y="0"/>
            <a:ext cx="3796931" cy="6858000"/>
          </a:xfrm>
          <a:prstGeom prst="rect">
            <a:avLst/>
          </a:prstGeom>
        </p:spPr>
      </p:pic>
      <p:sp>
        <p:nvSpPr>
          <p:cNvPr id="9" name="Rectangle 3">
            <a:extLst>
              <a:ext uri="{FF2B5EF4-FFF2-40B4-BE49-F238E27FC236}">
                <a16:creationId xmlns:a16="http://schemas.microsoft.com/office/drawing/2014/main" id="{4A596544-D1C1-554A-9444-1CAFCDC94E10}"/>
              </a:ext>
            </a:extLst>
          </p:cNvPr>
          <p:cNvSpPr>
            <a:spLocks noGrp="1" noChangeArrowheads="1"/>
          </p:cNvSpPr>
          <p:nvPr>
            <p:ph type="title"/>
          </p:nvPr>
        </p:nvSpPr>
        <p:spPr bwMode="gray">
          <a:xfrm>
            <a:off x="1008222" y="3013851"/>
            <a:ext cx="3995579" cy="32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baseline="0">
                <a:latin typeface="Segoe UI" panose="020B0502040204020203" pitchFamily="34" charset="0"/>
                <a:ea typeface="Meiryo UI" panose="020B0604030504040204" pitchFamily="50" charset="-128"/>
              </a:defRPr>
            </a:lvl1pPr>
          </a:lstStyle>
          <a:p>
            <a:pPr lvl="0"/>
            <a:r>
              <a:rPr lang="ja-JP" altLang="en-US" dirty="0"/>
              <a:t>マスター タイトルの書式設定</a:t>
            </a:r>
            <a:endParaRPr lang="ja-JP" altLang="ja-JP" dirty="0"/>
          </a:p>
        </p:txBody>
      </p:sp>
      <p:sp>
        <p:nvSpPr>
          <p:cNvPr id="10" name="正方形/長方形 9">
            <a:extLst>
              <a:ext uri="{FF2B5EF4-FFF2-40B4-BE49-F238E27FC236}">
                <a16:creationId xmlns:a16="http://schemas.microsoft.com/office/drawing/2014/main" id="{B53324B6-CD34-5940-AFFE-6D19C979726A}"/>
              </a:ext>
            </a:extLst>
          </p:cNvPr>
          <p:cNvSpPr/>
          <p:nvPr/>
        </p:nvSpPr>
        <p:spPr bwMode="auto">
          <a:xfrm>
            <a:off x="800280" y="3013852"/>
            <a:ext cx="34289" cy="827901"/>
          </a:xfrm>
          <a:prstGeom prst="rect">
            <a:avLst/>
          </a:prstGeom>
          <a:solidFill>
            <a:srgbClr val="333333"/>
          </a:solidFill>
          <a:ln w="31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3">
            <a:extLst>
              <a:ext uri="{FF2B5EF4-FFF2-40B4-BE49-F238E27FC236}">
                <a16:creationId xmlns:a16="http://schemas.microsoft.com/office/drawing/2014/main" id="{F685A9DB-EC76-CD45-985E-3580CDA0DBEE}"/>
              </a:ext>
            </a:extLst>
          </p:cNvPr>
          <p:cNvSpPr>
            <a:spLocks noGrp="1" noChangeArrowheads="1"/>
          </p:cNvSpPr>
          <p:nvPr>
            <p:ph type="subTitle" idx="1" hasCustomPrompt="1"/>
          </p:nvPr>
        </p:nvSpPr>
        <p:spPr>
          <a:xfrm>
            <a:off x="1008222" y="3564757"/>
            <a:ext cx="3995579" cy="324207"/>
          </a:xfrm>
          <a:prstGeom prst="rect">
            <a:avLst/>
          </a:prstGeom>
        </p:spPr>
        <p:txBody>
          <a:bodyPr lIns="0" tIns="0" rIns="0" bIns="0" anchor="ctr" anchorCtr="0"/>
          <a:lstStyle>
            <a:lvl1pPr marL="0" indent="0" algn="l">
              <a:lnSpc>
                <a:spcPct val="83000"/>
              </a:lnSpc>
              <a:defRPr sz="1651" b="0" i="0" baseline="0">
                <a:latin typeface="Segoe UI" panose="020B0502040204020203" pitchFamily="34" charset="0"/>
                <a:ea typeface="Meiryo UI" panose="020B0604030504040204" pitchFamily="50" charset="-128"/>
              </a:defRPr>
            </a:lvl1pPr>
          </a:lstStyle>
          <a:p>
            <a:pPr lvl="0"/>
            <a:r>
              <a:rPr lang="ja-JP" altLang="en-US" noProof="0" dirty="0"/>
              <a:t>サブタイトルを入力して下さい</a:t>
            </a:r>
            <a:endParaRPr lang="ja-JP" altLang="ja-JP" noProof="0" dirty="0"/>
          </a:p>
        </p:txBody>
      </p:sp>
    </p:spTree>
    <p:extLst>
      <p:ext uri="{BB962C8B-B14F-4D97-AF65-F5344CB8AC3E}">
        <p14:creationId xmlns:p14="http://schemas.microsoft.com/office/powerpoint/2010/main" val="67604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裏表紙">
    <p:bg>
      <p:bgPr>
        <a:solidFill>
          <a:srgbClr val="F0EBE3"/>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1A0ADA9-3DE4-4E57-8519-D2FB64BBEE7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4289" r="10710"/>
          <a:stretch/>
        </p:blipFill>
        <p:spPr>
          <a:xfrm>
            <a:off x="-1" y="0"/>
            <a:ext cx="9144001" cy="6858000"/>
          </a:xfrm>
          <a:prstGeom prst="rect">
            <a:avLst/>
          </a:prstGeom>
        </p:spPr>
      </p:pic>
      <p:sp>
        <p:nvSpPr>
          <p:cNvPr id="11" name="正方形/長方形 10">
            <a:extLst>
              <a:ext uri="{FF2B5EF4-FFF2-40B4-BE49-F238E27FC236}">
                <a16:creationId xmlns:a16="http://schemas.microsoft.com/office/drawing/2014/main" id="{034BBA46-799E-45DB-A332-AB9FCFB663BB}"/>
              </a:ext>
            </a:extLst>
          </p:cNvPr>
          <p:cNvSpPr/>
          <p:nvPr/>
        </p:nvSpPr>
        <p:spPr>
          <a:xfrm>
            <a:off x="259690" y="6177688"/>
            <a:ext cx="5153973" cy="343427"/>
          </a:xfrm>
          <a:prstGeom prst="rect">
            <a:avLst/>
          </a:prstGeom>
        </p:spPr>
        <p:txBody>
          <a:bodyPr wrap="square">
            <a:spAutoFit/>
          </a:bodyPr>
          <a:lstStyle/>
          <a:p>
            <a:pPr>
              <a:lnSpc>
                <a:spcPts val="1000"/>
              </a:lnSpc>
            </a:pPr>
            <a:r>
              <a:rPr lang="ja-JP" altLang="en-US" sz="751" b="0" i="0" dirty="0">
                <a:solidFill>
                  <a:schemeClr val="tx1"/>
                </a:solidFill>
                <a:latin typeface="Meiryo UI" panose="020B0604030504040204" pitchFamily="50" charset="-128"/>
                <a:ea typeface="Meiryo UI" panose="020B0604030504040204" pitchFamily="50" charset="-128"/>
              </a:rPr>
              <a:t>アビーム、ABeam及びそのロゴは、アビームコンサルティング株式会社の日本その他の国における登録商標です。</a:t>
            </a:r>
            <a:endParaRPr lang="en-US" altLang="ja-JP" sz="751" b="0" i="0" dirty="0">
              <a:solidFill>
                <a:schemeClr val="tx1"/>
              </a:solidFill>
              <a:latin typeface="Meiryo UI" panose="020B0604030504040204" pitchFamily="50" charset="-128"/>
              <a:ea typeface="Meiryo UI" panose="020B0604030504040204" pitchFamily="50" charset="-128"/>
            </a:endParaRPr>
          </a:p>
          <a:p>
            <a:pPr>
              <a:lnSpc>
                <a:spcPts val="1000"/>
              </a:lnSpc>
            </a:pPr>
            <a:r>
              <a:rPr lang="ja-JP" altLang="en-US" sz="751" b="0" i="0" dirty="0">
                <a:solidFill>
                  <a:schemeClr val="tx1"/>
                </a:solidFill>
                <a:latin typeface="Meiryo UI" panose="020B0604030504040204" pitchFamily="50" charset="-128"/>
                <a:ea typeface="Meiryo UI" panose="020B0604030504040204" pitchFamily="50" charset="-128"/>
              </a:rPr>
              <a:t>本文に記載されている会社名及び製品名は各社の商号、商標又は登録商標です。</a:t>
            </a:r>
          </a:p>
        </p:txBody>
      </p:sp>
      <p:sp>
        <p:nvSpPr>
          <p:cNvPr id="13" name="Text Box 7">
            <a:extLst>
              <a:ext uri="{FF2B5EF4-FFF2-40B4-BE49-F238E27FC236}">
                <a16:creationId xmlns:a16="http://schemas.microsoft.com/office/drawing/2014/main" id="{F68DFEC9-6A9B-46F2-88EF-C89806189AC1}"/>
              </a:ext>
            </a:extLst>
          </p:cNvPr>
          <p:cNvSpPr txBox="1">
            <a:spLocks noChangeArrowheads="1"/>
          </p:cNvSpPr>
          <p:nvPr/>
        </p:nvSpPr>
        <p:spPr bwMode="auto">
          <a:xfrm>
            <a:off x="3761423" y="6367716"/>
            <a:ext cx="1911930" cy="9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lnSpc>
                <a:spcPct val="80000"/>
              </a:lnSpc>
              <a:spcBef>
                <a:spcPct val="0"/>
              </a:spcBef>
            </a:pPr>
            <a:r>
              <a:rPr lang="en-US" altLang="ja-JP" sz="751" b="0" i="0" spc="31" baseline="0" dirty="0">
                <a:solidFill>
                  <a:schemeClr val="tx1"/>
                </a:solidFill>
                <a:latin typeface="Segoe UI" panose="020B0502040204020203" pitchFamily="34" charset="0"/>
                <a:ea typeface="Tazugane Gothic StdN Book" panose="020B0603020203020204" pitchFamily="34" charset="-128"/>
                <a:cs typeface="Meiryo UI" panose="020B0604030504040204" pitchFamily="50" charset="-128"/>
              </a:rPr>
              <a:t>©︎2023 ABeam Consulting Ltd.</a:t>
            </a:r>
            <a:endParaRPr lang="ja-JP" altLang="en-US" sz="751" b="0" i="0" spc="31" baseline="0" dirty="0">
              <a:solidFill>
                <a:schemeClr val="tx1"/>
              </a:solidFill>
              <a:latin typeface="Segoe UI" panose="020B0502040204020203" pitchFamily="34" charset="0"/>
              <a:ea typeface="Tazugane Gothic StdN Book" panose="020B0603020203020204" pitchFamily="34"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3EC1B750-8AC1-F57B-77D3-8A8123009CFB}"/>
              </a:ext>
            </a:extLst>
          </p:cNvPr>
          <p:cNvGrpSpPr/>
          <p:nvPr/>
        </p:nvGrpSpPr>
        <p:grpSpPr>
          <a:xfrm>
            <a:off x="6967998" y="5653004"/>
            <a:ext cx="2031880" cy="836717"/>
            <a:chOff x="9690416" y="5653004"/>
            <a:chExt cx="2031880" cy="836717"/>
          </a:xfrm>
        </p:grpSpPr>
        <p:pic>
          <p:nvPicPr>
            <p:cNvPr id="3" name="図 2">
              <a:extLst>
                <a:ext uri="{FF2B5EF4-FFF2-40B4-BE49-F238E27FC236}">
                  <a16:creationId xmlns:a16="http://schemas.microsoft.com/office/drawing/2014/main" id="{50D1EDD7-DFE5-D03D-7167-C91D871FE1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gray">
            <a:xfrm>
              <a:off x="9690416" y="5653004"/>
              <a:ext cx="2026612" cy="479180"/>
            </a:xfrm>
            <a:prstGeom prst="rect">
              <a:avLst/>
            </a:prstGeom>
          </p:spPr>
        </p:pic>
        <p:pic>
          <p:nvPicPr>
            <p:cNvPr id="4" name="図 3">
              <a:extLst>
                <a:ext uri="{FF2B5EF4-FFF2-40B4-BE49-F238E27FC236}">
                  <a16:creationId xmlns:a16="http://schemas.microsoft.com/office/drawing/2014/main" id="{2F98DE86-DFED-B211-178F-7E0057ED5C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95496" y="6275255"/>
              <a:ext cx="2026800" cy="214466"/>
            </a:xfrm>
            <a:prstGeom prst="rect">
              <a:avLst/>
            </a:prstGeom>
          </p:spPr>
        </p:pic>
      </p:grpSp>
    </p:spTree>
    <p:extLst>
      <p:ext uri="{BB962C8B-B14F-4D97-AF65-F5344CB8AC3E}">
        <p14:creationId xmlns:p14="http://schemas.microsoft.com/office/powerpoint/2010/main" val="2938564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625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l" rtl="0" eaLnBrk="1" fontAlgn="base" hangingPunct="1">
        <a:lnSpc>
          <a:spcPct val="100000"/>
        </a:lnSpc>
        <a:spcBef>
          <a:spcPct val="0"/>
        </a:spcBef>
        <a:spcAft>
          <a:spcPct val="0"/>
        </a:spcAft>
        <a:defRPr kumimoji="1" sz="2000" b="1" i="0" baseline="0">
          <a:solidFill>
            <a:schemeClr val="tx1"/>
          </a:solidFill>
          <a:latin typeface="Yu Gothic" panose="020B0400000000000000" pitchFamily="34" charset="-128"/>
          <a:ea typeface="Yu Gothic" panose="020B0400000000000000" pitchFamily="34" charset="-128"/>
          <a:cs typeface="+mj-cs"/>
        </a:defRPr>
      </a:lvl1pPr>
      <a:lvl2pPr algn="l" rtl="0" eaLnBrk="1" fontAlgn="base" hangingPunct="1">
        <a:spcBef>
          <a:spcPct val="0"/>
        </a:spcBef>
        <a:spcAft>
          <a:spcPct val="0"/>
        </a:spcAft>
        <a:defRPr kumimoji="1" sz="2400">
          <a:solidFill>
            <a:schemeClr val="tx2"/>
          </a:solidFill>
          <a:latin typeface="Arial" charset="0"/>
          <a:ea typeface="ＭＳ Ｐゴシック" pitchFamily="50" charset="-128"/>
        </a:defRPr>
      </a:lvl2pPr>
      <a:lvl3pPr algn="l" rtl="0" eaLnBrk="1" fontAlgn="base" hangingPunct="1">
        <a:spcBef>
          <a:spcPct val="0"/>
        </a:spcBef>
        <a:spcAft>
          <a:spcPct val="0"/>
        </a:spcAft>
        <a:defRPr kumimoji="1" sz="2400">
          <a:solidFill>
            <a:schemeClr val="tx2"/>
          </a:solidFill>
          <a:latin typeface="Arial" charset="0"/>
          <a:ea typeface="ＭＳ Ｐゴシック" pitchFamily="50" charset="-128"/>
        </a:defRPr>
      </a:lvl3pPr>
      <a:lvl4pPr algn="l" rtl="0" eaLnBrk="1" fontAlgn="base" hangingPunct="1">
        <a:spcBef>
          <a:spcPct val="0"/>
        </a:spcBef>
        <a:spcAft>
          <a:spcPct val="0"/>
        </a:spcAft>
        <a:defRPr kumimoji="1" sz="2400">
          <a:solidFill>
            <a:schemeClr val="tx2"/>
          </a:solidFill>
          <a:latin typeface="Arial" charset="0"/>
          <a:ea typeface="ＭＳ Ｐゴシック" pitchFamily="50" charset="-128"/>
        </a:defRPr>
      </a:lvl4pPr>
      <a:lvl5pPr algn="l" rtl="0" eaLnBrk="1" fontAlgn="base" hangingPunct="1">
        <a:spcBef>
          <a:spcPct val="0"/>
        </a:spcBef>
        <a:spcAft>
          <a:spcPct val="0"/>
        </a:spcAft>
        <a:defRPr kumimoji="1" sz="2400">
          <a:solidFill>
            <a:schemeClr val="tx2"/>
          </a:solidFill>
          <a:latin typeface="Arial" charset="0"/>
          <a:ea typeface="ＭＳ Ｐゴシック" pitchFamily="50" charset="-128"/>
        </a:defRPr>
      </a:lvl5pPr>
      <a:lvl6pPr marL="457189" algn="l"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377" algn="l"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566" algn="l"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754" algn="l"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180970" indent="-180970" algn="l" rtl="0" eaLnBrk="1" fontAlgn="base" hangingPunct="1">
        <a:lnSpc>
          <a:spcPct val="100000"/>
        </a:lnSpc>
        <a:spcBef>
          <a:spcPct val="40000"/>
        </a:spcBef>
        <a:spcAft>
          <a:spcPct val="0"/>
        </a:spcAft>
        <a:defRPr kumimoji="1" sz="1651" b="0" i="0" baseline="0">
          <a:solidFill>
            <a:schemeClr val="tx1"/>
          </a:solidFill>
          <a:latin typeface="Yu Gothic Medium" panose="020B0400000000000000" pitchFamily="34" charset="-128"/>
          <a:ea typeface="Yu Gothic Medium" panose="020B0400000000000000" pitchFamily="34" charset="-128"/>
          <a:cs typeface="+mn-cs"/>
        </a:defRPr>
      </a:lvl1pPr>
      <a:lvl2pPr marL="531800" indent="-171446"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2pPr>
      <a:lvl3pPr marL="904852" indent="-193670" algn="l" rtl="0" eaLnBrk="1" fontAlgn="base" hangingPunct="1">
        <a:lnSpc>
          <a:spcPct val="100000"/>
        </a:lnSpc>
        <a:spcBef>
          <a:spcPct val="40000"/>
        </a:spcBef>
        <a:spcAft>
          <a:spcPct val="0"/>
        </a:spcAft>
        <a:buChar char="•"/>
        <a:defRPr kumimoji="1" sz="1651" b="0" i="0" baseline="0">
          <a:solidFill>
            <a:schemeClr val="tx1"/>
          </a:solidFill>
          <a:latin typeface="Yu Gothic Medium" panose="020B0400000000000000" pitchFamily="34" charset="-128"/>
          <a:ea typeface="Yu Gothic Medium" panose="020B0400000000000000" pitchFamily="34" charset="-128"/>
        </a:defRPr>
      </a:lvl3pPr>
      <a:lvl4pPr marL="1247743"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4pPr>
      <a:lvl5pPr marL="1600160"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5pPr>
      <a:lvl6pPr marL="2057349"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6pPr>
      <a:lvl7pPr marL="2514537"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7pPr>
      <a:lvl8pPr marL="2971726"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8pPr>
      <a:lvl9pPr marL="3428914" indent="-152396" algn="l" rtl="0" eaLnBrk="1" fontAlgn="base" hangingPunct="1">
        <a:lnSpc>
          <a:spcPct val="120000"/>
        </a:lnSpc>
        <a:spcBef>
          <a:spcPct val="40000"/>
        </a:spcBef>
        <a:spcAft>
          <a:spcPct val="0"/>
        </a:spcAft>
        <a:buChar char="•"/>
        <a:defRPr kumimoji="1" sz="1400">
          <a:solidFill>
            <a:schemeClr val="tx1"/>
          </a:solidFill>
          <a:latin typeface="+mn-lt"/>
          <a:ea typeface="+mn-ea"/>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www.pref.tottori.lg.jp/301064.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city.yokohama.lg.jp/kurashi/machizukuri-kankyo/ondanka/futurecity/20201130ysdgs.html" TargetMode="External"/><Relationship Id="rId4" Type="http://schemas.openxmlformats.org/officeDocument/2006/relationships/hyperlink" Target="https://www.city.saitama.lg.jp/005/002/010/013/p080038.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33">
            <a:extLst>
              <a:ext uri="{FF2B5EF4-FFF2-40B4-BE49-F238E27FC236}">
                <a16:creationId xmlns:a16="http://schemas.microsoft.com/office/drawing/2014/main" id="{934AF3AC-0911-49A4-89E9-2ADA38127922}"/>
              </a:ext>
            </a:extLst>
          </p:cNvPr>
          <p:cNvSpPr>
            <a:spLocks noGrp="1" noChangeArrowheads="1"/>
          </p:cNvSpPr>
          <p:nvPr>
            <p:ph type="subTitle" idx="1"/>
          </p:nvPr>
        </p:nvSpPr>
        <p:spPr bwMode="gray">
          <a:xfrm>
            <a:off x="1008222" y="5351614"/>
            <a:ext cx="3995579" cy="324207"/>
          </a:xfrm>
        </p:spPr>
        <p:txBody>
          <a:bodyPr/>
          <a:lstStyle/>
          <a:p>
            <a:r>
              <a:rPr lang="en-US" altLang="ja-JP" dirty="0">
                <a:latin typeface="Meiryo UI" panose="020B0604030504040204" pitchFamily="50" charset="-128"/>
                <a:ea typeface="Meiryo UI" panose="020B0604030504040204" pitchFamily="50" charset="-128"/>
              </a:rPr>
              <a:t>2024</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日</a:t>
            </a:r>
            <a:endParaRPr lang="ja-JP" altLang="ja-JP" dirty="0">
              <a:latin typeface="Meiryo UI" panose="020B0604030504040204" pitchFamily="50" charset="-128"/>
              <a:ea typeface="Meiryo UI" panose="020B0604030504040204" pitchFamily="50" charset="-128"/>
            </a:endParaRPr>
          </a:p>
        </p:txBody>
      </p:sp>
      <p:sp>
        <p:nvSpPr>
          <p:cNvPr id="7" name="Rectangle 1032">
            <a:extLst>
              <a:ext uri="{FF2B5EF4-FFF2-40B4-BE49-F238E27FC236}">
                <a16:creationId xmlns:a16="http://schemas.microsoft.com/office/drawing/2014/main" id="{313C42EB-E03A-4F02-8BAF-6713EE2A2303}"/>
              </a:ext>
            </a:extLst>
          </p:cNvPr>
          <p:cNvSpPr>
            <a:spLocks noGrp="1" noChangeArrowheads="1"/>
          </p:cNvSpPr>
          <p:nvPr>
            <p:ph type="title"/>
          </p:nvPr>
        </p:nvSpPr>
        <p:spPr bwMode="gray">
          <a:xfrm>
            <a:off x="864704" y="3045204"/>
            <a:ext cx="4357001" cy="1366645"/>
          </a:xfrm>
        </p:spPr>
        <p:txBody>
          <a:bodyPr/>
          <a:lstStyle/>
          <a:p>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令和５年度おきなわ</a:t>
            </a:r>
            <a:r>
              <a:rPr lang="en-US" altLang="ja-JP" sz="1800" dirty="0">
                <a:latin typeface="Meiryo UI" panose="020B0604030504040204" pitchFamily="50" charset="-128"/>
                <a:ea typeface="Meiryo UI" panose="020B0604030504040204" pitchFamily="50" charset="-128"/>
              </a:rPr>
              <a:t>SDGs</a:t>
            </a:r>
            <a:r>
              <a:rPr lang="ja-JP" altLang="en-US" sz="1800" dirty="0">
                <a:latin typeface="Meiryo UI" panose="020B0604030504040204" pitchFamily="50" charset="-128"/>
                <a:ea typeface="Meiryo UI" panose="020B0604030504040204" pitchFamily="50" charset="-128"/>
              </a:rPr>
              <a:t>認証制度</a:t>
            </a:r>
            <a:r>
              <a:rPr lang="en-US" altLang="ja-JP" sz="1800" dirty="0">
                <a:latin typeface="Meiryo UI" panose="020B0604030504040204" pitchFamily="50" charset="-128"/>
              </a:rPr>
              <a:t>】</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令和５年度認証の結果及び認証団体の</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取組概要について</a:t>
            </a:r>
            <a:br>
              <a:rPr lang="en-US" altLang="ja-JP" sz="2000" dirty="0">
                <a:latin typeface="Meiryo UI" panose="020B0604030504040204" pitchFamily="50" charset="-128"/>
                <a:ea typeface="Meiryo UI" panose="020B0604030504040204" pitchFamily="50" charset="-128"/>
              </a:rPr>
            </a:br>
            <a:br>
              <a:rPr lang="en-US" altLang="ja-JP" dirty="0">
                <a:latin typeface="Meiryo UI" panose="020B0604030504040204" pitchFamily="50" charset="-128"/>
                <a:ea typeface="Meiryo UI" panose="020B0604030504040204" pitchFamily="50" charset="-128"/>
              </a:rPr>
            </a:b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85758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1DC9E0E-CE32-411E-A431-F3FAC44461D5}"/>
              </a:ext>
            </a:extLst>
          </p:cNvPr>
          <p:cNvSpPr>
            <a:spLocks noGrp="1"/>
          </p:cNvSpPr>
          <p:nvPr>
            <p:ph type="title"/>
          </p:nvPr>
        </p:nvSpPr>
        <p:spPr>
          <a:xfrm>
            <a:off x="446278" y="104789"/>
            <a:ext cx="8282086" cy="554481"/>
          </a:xfrm>
        </p:spPr>
        <p:txBody>
          <a:bodyPr/>
          <a:lstStyle/>
          <a:p>
            <a:r>
              <a:rPr lang="ja-JP" altLang="en-US" dirty="0">
                <a:latin typeface="Meiryo UI" panose="020B0604030504040204" pitchFamily="50" charset="-128"/>
              </a:rPr>
              <a:t>３．</a:t>
            </a:r>
            <a:r>
              <a:rPr lang="ja-JP" altLang="en-US" dirty="0">
                <a:latin typeface="Meiryo UI" panose="020B0604030504040204" pitchFamily="50" charset="-128"/>
                <a:ea typeface="Meiryo UI" panose="020B0604030504040204" pitchFamily="50" charset="-128"/>
              </a:rPr>
              <a:t>認証団体が「今後２年間で特に注力する活動・取組」の内容（６</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１１）</a:t>
            </a:r>
          </a:p>
        </p:txBody>
      </p:sp>
      <p:sp>
        <p:nvSpPr>
          <p:cNvPr id="37" name="四角形: 角を丸くする 36">
            <a:extLst>
              <a:ext uri="{FF2B5EF4-FFF2-40B4-BE49-F238E27FC236}">
                <a16:creationId xmlns:a16="http://schemas.microsoft.com/office/drawing/2014/main" id="{657709EA-00FA-1E3B-6E72-0F0BA454ED7C}"/>
              </a:ext>
            </a:extLst>
          </p:cNvPr>
          <p:cNvSpPr/>
          <p:nvPr/>
        </p:nvSpPr>
        <p:spPr bwMode="auto">
          <a:xfrm>
            <a:off x="97616" y="1157676"/>
            <a:ext cx="3880495" cy="27318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No.</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６：沖縄ツーリスト株式会社</a:t>
            </a:r>
          </a:p>
        </p:txBody>
      </p:sp>
      <p:sp>
        <p:nvSpPr>
          <p:cNvPr id="39" name="正方形/長方形 38">
            <a:extLst>
              <a:ext uri="{FF2B5EF4-FFF2-40B4-BE49-F238E27FC236}">
                <a16:creationId xmlns:a16="http://schemas.microsoft.com/office/drawing/2014/main" id="{9154C01B-A732-2AE2-DDBD-93088BAC9992}"/>
              </a:ext>
            </a:extLst>
          </p:cNvPr>
          <p:cNvSpPr/>
          <p:nvPr/>
        </p:nvSpPr>
        <p:spPr bwMode="auto">
          <a:xfrm>
            <a:off x="921628" y="2934914"/>
            <a:ext cx="4605906" cy="97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沖縄県ユネスコ協会を通じて、</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パスポート運動を推進し、地域活動の県民運動化に取り組む。各種活動団体とのネットワークの拡大充実、自主イベントの継続化、デジタル</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DMO</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と連携させ責任ある観光の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プラットフォーム</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への進化等に取り組む。</a:t>
            </a:r>
          </a:p>
        </p:txBody>
      </p:sp>
      <p:sp>
        <p:nvSpPr>
          <p:cNvPr id="40" name="正方形/長方形 39">
            <a:extLst>
              <a:ext uri="{FF2B5EF4-FFF2-40B4-BE49-F238E27FC236}">
                <a16:creationId xmlns:a16="http://schemas.microsoft.com/office/drawing/2014/main" id="{DF106284-2340-FA3B-B8F8-8C75FB1E49D6}"/>
              </a:ext>
            </a:extLst>
          </p:cNvPr>
          <p:cNvSpPr/>
          <p:nvPr/>
        </p:nvSpPr>
        <p:spPr bwMode="auto">
          <a:xfrm>
            <a:off x="921628" y="3999003"/>
            <a:ext cx="4605906" cy="115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OTS</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レンタカーに</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車を順次導入し、</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年には全車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車にする。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また、</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豊崎レンタカーステーションで今年度開始した太陽光発電を、</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レンタカーの充電や、電動キックボードなども絡めて、豊崎地区の脱炭素観光の構築に適用していく。</a:t>
            </a:r>
          </a:p>
        </p:txBody>
      </p:sp>
      <p:sp>
        <p:nvSpPr>
          <p:cNvPr id="41" name="正方形/長方形 40">
            <a:extLst>
              <a:ext uri="{FF2B5EF4-FFF2-40B4-BE49-F238E27FC236}">
                <a16:creationId xmlns:a16="http://schemas.microsoft.com/office/drawing/2014/main" id="{EB2B0B4F-1A06-ACDB-B5FF-7FED25ECAD3A}"/>
              </a:ext>
            </a:extLst>
          </p:cNvPr>
          <p:cNvSpPr/>
          <p:nvPr/>
        </p:nvSpPr>
        <p:spPr bwMode="auto">
          <a:xfrm>
            <a:off x="921628" y="1924522"/>
            <a:ext cx="4605906" cy="900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デジタル</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DMO</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サービスにより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地域主導型観光</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を推進</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、観光各セクターの県内</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地域事業者による自律的誘客を可能にし、地域の収益性を向上させる。</a:t>
            </a:r>
          </a:p>
        </p:txBody>
      </p:sp>
      <p:sp>
        <p:nvSpPr>
          <p:cNvPr id="42" name="正方形/長方形 41">
            <a:extLst>
              <a:ext uri="{FF2B5EF4-FFF2-40B4-BE49-F238E27FC236}">
                <a16:creationId xmlns:a16="http://schemas.microsoft.com/office/drawing/2014/main" id="{2425660C-9E12-79BF-0785-1F2E64F25393}"/>
              </a:ext>
            </a:extLst>
          </p:cNvPr>
          <p:cNvSpPr/>
          <p:nvPr/>
        </p:nvSpPr>
        <p:spPr bwMode="auto">
          <a:xfrm>
            <a:off x="95823" y="2933364"/>
            <a:ext cx="785768" cy="972000"/>
          </a:xfrm>
          <a:prstGeom prst="rect">
            <a:avLst/>
          </a:prstGeom>
          <a:solidFill>
            <a:srgbClr val="D6E0FF"/>
          </a:solid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43" name="正方形/長方形 42">
            <a:extLst>
              <a:ext uri="{FF2B5EF4-FFF2-40B4-BE49-F238E27FC236}">
                <a16:creationId xmlns:a16="http://schemas.microsoft.com/office/drawing/2014/main" id="{03E817C3-B537-7C62-BC9B-EE5F1E77A374}"/>
              </a:ext>
            </a:extLst>
          </p:cNvPr>
          <p:cNvSpPr/>
          <p:nvPr/>
        </p:nvSpPr>
        <p:spPr bwMode="auto">
          <a:xfrm>
            <a:off x="95823" y="3999003"/>
            <a:ext cx="785768" cy="1152000"/>
          </a:xfrm>
          <a:prstGeom prst="rect">
            <a:avLst/>
          </a:prstGeom>
          <a:solidFill>
            <a:srgbClr val="CCFF99"/>
          </a:solid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環境</a:t>
            </a:r>
          </a:p>
        </p:txBody>
      </p:sp>
      <p:sp>
        <p:nvSpPr>
          <p:cNvPr id="44" name="正方形/長方形 43">
            <a:extLst>
              <a:ext uri="{FF2B5EF4-FFF2-40B4-BE49-F238E27FC236}">
                <a16:creationId xmlns:a16="http://schemas.microsoft.com/office/drawing/2014/main" id="{E8F055A7-CB7D-325C-4636-34A44E878901}"/>
              </a:ext>
            </a:extLst>
          </p:cNvPr>
          <p:cNvSpPr/>
          <p:nvPr/>
        </p:nvSpPr>
        <p:spPr bwMode="auto">
          <a:xfrm>
            <a:off x="95823" y="1924522"/>
            <a:ext cx="785768" cy="900000"/>
          </a:xfrm>
          <a:prstGeom prst="rect">
            <a:avLst/>
          </a:prstGeom>
          <a:solidFill>
            <a:srgbClr val="EEBBB8"/>
          </a:solid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経済</a:t>
            </a:r>
          </a:p>
        </p:txBody>
      </p:sp>
      <p:sp>
        <p:nvSpPr>
          <p:cNvPr id="46" name="正方形/長方形 45">
            <a:extLst>
              <a:ext uri="{FF2B5EF4-FFF2-40B4-BE49-F238E27FC236}">
                <a16:creationId xmlns:a16="http://schemas.microsoft.com/office/drawing/2014/main" id="{F90C12F2-E5C7-1704-42AB-01B24D56BBDA}"/>
              </a:ext>
            </a:extLst>
          </p:cNvPr>
          <p:cNvSpPr/>
          <p:nvPr/>
        </p:nvSpPr>
        <p:spPr bwMode="auto">
          <a:xfrm>
            <a:off x="5567571" y="4002707"/>
            <a:ext cx="2196492" cy="115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①当社レンタカー</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車比率</a:t>
            </a: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②豊崎レンタカーステーションでの</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a:extLst>
              <a:ext uri="{FF2B5EF4-FFF2-40B4-BE49-F238E27FC236}">
                <a16:creationId xmlns:a16="http://schemas.microsoft.com/office/drawing/2014/main" id="{C115E0A3-9628-9C81-3C28-78675E943B3C}"/>
              </a:ext>
            </a:extLst>
          </p:cNvPr>
          <p:cNvSpPr/>
          <p:nvPr/>
        </p:nvSpPr>
        <p:spPr bwMode="auto">
          <a:xfrm>
            <a:off x="5564570" y="1924994"/>
            <a:ext cx="2196492" cy="900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デジタル</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DMO"</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契約事業者数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a:extLst>
              <a:ext uri="{FF2B5EF4-FFF2-40B4-BE49-F238E27FC236}">
                <a16:creationId xmlns:a16="http://schemas.microsoft.com/office/drawing/2014/main" id="{24F81C22-7AEE-EE97-9B65-0B083613BCB7}"/>
              </a:ext>
            </a:extLst>
          </p:cNvPr>
          <p:cNvSpPr/>
          <p:nvPr/>
        </p:nvSpPr>
        <p:spPr bwMode="auto">
          <a:xfrm>
            <a:off x="5564570" y="2942857"/>
            <a:ext cx="2196492" cy="97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パスポート</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①導入高等学校数</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②参画事業者数</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③導入</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市町村数</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a:extLst>
              <a:ext uri="{FF2B5EF4-FFF2-40B4-BE49-F238E27FC236}">
                <a16:creationId xmlns:a16="http://schemas.microsoft.com/office/drawing/2014/main" id="{75184764-D321-BC27-9CF1-B7D66083CADE}"/>
              </a:ext>
            </a:extLst>
          </p:cNvPr>
          <p:cNvSpPr/>
          <p:nvPr/>
        </p:nvSpPr>
        <p:spPr bwMode="auto">
          <a:xfrm>
            <a:off x="7820444" y="4002318"/>
            <a:ext cx="1239863" cy="115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①</a:t>
            </a: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0.5%</a:t>
            </a:r>
          </a:p>
          <a:p>
            <a:pPr algn="ct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出力</a:t>
            </a: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65</a:t>
            </a:r>
          </a:p>
          <a:p>
            <a:pPr algn="ct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キロワット稼働</a:t>
            </a:r>
            <a:endPar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10%</a:t>
            </a:r>
          </a:p>
          <a:p>
            <a:pPr algn="ct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出力</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65</a:t>
            </a: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キロワット稼働</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a:extLst>
              <a:ext uri="{FF2B5EF4-FFF2-40B4-BE49-F238E27FC236}">
                <a16:creationId xmlns:a16="http://schemas.microsoft.com/office/drawing/2014/main" id="{CC51B49F-D6A5-C646-AD27-0A8FB68A0EA5}"/>
              </a:ext>
            </a:extLst>
          </p:cNvPr>
          <p:cNvSpPr/>
          <p:nvPr/>
        </p:nvSpPr>
        <p:spPr bwMode="auto">
          <a:xfrm>
            <a:off x="7817443" y="1924605"/>
            <a:ext cx="1239863" cy="900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rPr>
              <a:t>36</a:t>
            </a:r>
            <a:r>
              <a:rPr lang="ja-JP" altLang="en-US" sz="1200" b="1" dirty="0">
                <a:solidFill>
                  <a:srgbClr val="0070C0"/>
                </a:solidFill>
                <a:latin typeface="Meiryo UI" panose="020B0604030504040204" pitchFamily="50" charset="-128"/>
                <a:ea typeface="Meiryo UI" panose="020B0604030504040204" pitchFamily="50" charset="-128"/>
              </a:rPr>
              <a:t>事業者</a:t>
            </a:r>
            <a:endParaRPr lang="en-US" altLang="ja-JP" sz="1200" b="1" dirty="0">
              <a:solidFill>
                <a:srgbClr val="0070C0"/>
              </a:solidFill>
              <a:latin typeface="Meiryo UI" panose="020B0604030504040204" pitchFamily="50" charset="-128"/>
              <a:ea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rPr>
              <a:t>500</a:t>
            </a:r>
            <a:r>
              <a:rPr lang="ja-JP" altLang="en-US" sz="1200" b="1" dirty="0">
                <a:solidFill>
                  <a:srgbClr val="0070C0"/>
                </a:solidFill>
                <a:latin typeface="Meiryo UI" panose="020B0604030504040204" pitchFamily="50" charset="-128"/>
                <a:ea typeface="Meiryo UI" panose="020B0604030504040204" pitchFamily="50" charset="-128"/>
              </a:rPr>
              <a:t>事業者</a:t>
            </a:r>
            <a:endParaRPr lang="en-US" altLang="ja-JP" sz="1200" b="1" dirty="0">
              <a:solidFill>
                <a:srgbClr val="0070C0"/>
              </a:solidFill>
              <a:latin typeface="Meiryo UI" panose="020B0604030504040204" pitchFamily="50" charset="-128"/>
              <a:ea typeface="Meiryo UI" panose="020B0604030504040204" pitchFamily="50" charset="-128"/>
            </a:endParaRPr>
          </a:p>
        </p:txBody>
      </p:sp>
      <p:sp>
        <p:nvSpPr>
          <p:cNvPr id="74" name="正方形/長方形 73">
            <a:extLst>
              <a:ext uri="{FF2B5EF4-FFF2-40B4-BE49-F238E27FC236}">
                <a16:creationId xmlns:a16="http://schemas.microsoft.com/office/drawing/2014/main" id="{959336BB-7FEF-E93E-1291-A8DF8EB7C565}"/>
              </a:ext>
            </a:extLst>
          </p:cNvPr>
          <p:cNvSpPr/>
          <p:nvPr/>
        </p:nvSpPr>
        <p:spPr bwMode="auto">
          <a:xfrm>
            <a:off x="7817443" y="2942468"/>
            <a:ext cx="1239863" cy="97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zh-CN"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①</a:t>
            </a:r>
            <a:r>
              <a:rPr kumimoji="1" lang="en-US" altLang="zh-CN"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19</a:t>
            </a:r>
            <a:r>
              <a:rPr kumimoji="1" lang="zh-CN"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校</a:t>
            </a:r>
            <a:r>
              <a:rPr kumimoji="1" lang="en-US" altLang="zh-CN"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②35</a:t>
            </a:r>
            <a:r>
              <a:rPr kumimoji="1" lang="zh-CN"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社</a:t>
            </a:r>
            <a:endParaRPr kumimoji="1" lang="en-US" altLang="zh-CN"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zh-CN"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③</a:t>
            </a:r>
            <a:r>
              <a:rPr kumimoji="1" lang="en-US" altLang="zh-CN"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3</a:t>
            </a:r>
            <a:r>
              <a:rPr kumimoji="1" lang="zh-CN"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自治体</a:t>
            </a:r>
            <a:endParaRPr kumimoji="1" lang="en-US" altLang="zh-CN"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校</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②35</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③</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自治体</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a:extLst>
              <a:ext uri="{FF2B5EF4-FFF2-40B4-BE49-F238E27FC236}">
                <a16:creationId xmlns:a16="http://schemas.microsoft.com/office/drawing/2014/main" id="{E91BC7FA-3142-6FBD-66E3-0B9EFFF00439}"/>
              </a:ext>
            </a:extLst>
          </p:cNvPr>
          <p:cNvSpPr txBox="1"/>
          <p:nvPr/>
        </p:nvSpPr>
        <p:spPr>
          <a:xfrm>
            <a:off x="94597" y="1517122"/>
            <a:ext cx="5431712"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取組概要</a:t>
            </a:r>
          </a:p>
        </p:txBody>
      </p:sp>
      <p:sp>
        <p:nvSpPr>
          <p:cNvPr id="78" name="テキスト ボックス 77">
            <a:extLst>
              <a:ext uri="{FF2B5EF4-FFF2-40B4-BE49-F238E27FC236}">
                <a16:creationId xmlns:a16="http://schemas.microsoft.com/office/drawing/2014/main" id="{4EC6CC7E-A31A-7B35-5183-4457C9A4B620}"/>
              </a:ext>
            </a:extLst>
          </p:cNvPr>
          <p:cNvSpPr txBox="1"/>
          <p:nvPr/>
        </p:nvSpPr>
        <p:spPr>
          <a:xfrm>
            <a:off x="5567571" y="1517122"/>
            <a:ext cx="3478814"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今後２年間の</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KPI</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コンテンツ プレースホルダー 4">
            <a:extLst>
              <a:ext uri="{FF2B5EF4-FFF2-40B4-BE49-F238E27FC236}">
                <a16:creationId xmlns:a16="http://schemas.microsoft.com/office/drawing/2014/main" id="{57263496-DCB6-29EF-4BAE-888D881C7A5B}"/>
              </a:ext>
            </a:extLst>
          </p:cNvPr>
          <p:cNvSpPr>
            <a:spLocks noGrp="1"/>
          </p:cNvSpPr>
          <p:nvPr>
            <p:ph idx="10"/>
          </p:nvPr>
        </p:nvSpPr>
        <p:spPr>
          <a:xfrm>
            <a:off x="446276" y="748205"/>
            <a:ext cx="7965000" cy="220461"/>
          </a:xfrm>
        </p:spPr>
        <p:txBody>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認証団体が「今後２年間で特に注力する活動</a:t>
            </a:r>
            <a:r>
              <a:rPr lang="ja-JP" altLang="en-US" sz="1400" dirty="0">
                <a:latin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取組」を紹介します。</a:t>
            </a:r>
            <a:endParaRPr lang="en-US" altLang="ja-JP" sz="14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F8609EA8-A270-FA46-6995-C9003305C602}"/>
              </a:ext>
            </a:extLst>
          </p:cNvPr>
          <p:cNvSpPr/>
          <p:nvPr/>
        </p:nvSpPr>
        <p:spPr bwMode="auto">
          <a:xfrm>
            <a:off x="921628" y="5252478"/>
            <a:ext cx="4605906" cy="900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当社の就業機会・従事内容・役員管理職登用など職場でのジェンダー平等実現。新しいジェンダーレス制服を地域と一緒に開発し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導入する。</a:t>
            </a:r>
          </a:p>
        </p:txBody>
      </p:sp>
      <p:sp>
        <p:nvSpPr>
          <p:cNvPr id="3" name="正方形/長方形 2">
            <a:extLst>
              <a:ext uri="{FF2B5EF4-FFF2-40B4-BE49-F238E27FC236}">
                <a16:creationId xmlns:a16="http://schemas.microsoft.com/office/drawing/2014/main" id="{2BBA71AC-78D5-4909-9F48-8F725F523B40}"/>
              </a:ext>
            </a:extLst>
          </p:cNvPr>
          <p:cNvSpPr/>
          <p:nvPr/>
        </p:nvSpPr>
        <p:spPr bwMode="auto">
          <a:xfrm>
            <a:off x="95823" y="5250926"/>
            <a:ext cx="785768" cy="900000"/>
          </a:xfrm>
          <a:prstGeom prst="rect">
            <a:avLst/>
          </a:prstGeom>
          <a:solidFill>
            <a:srgbClr val="D6E0FF"/>
          </a:solid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5" name="正方形/長方形 4">
            <a:extLst>
              <a:ext uri="{FF2B5EF4-FFF2-40B4-BE49-F238E27FC236}">
                <a16:creationId xmlns:a16="http://schemas.microsoft.com/office/drawing/2014/main" id="{389A6D69-2915-C55E-253B-550C7934E5EB}"/>
              </a:ext>
            </a:extLst>
          </p:cNvPr>
          <p:cNvSpPr/>
          <p:nvPr/>
        </p:nvSpPr>
        <p:spPr bwMode="auto">
          <a:xfrm>
            <a:off x="5564570" y="5260419"/>
            <a:ext cx="2196492" cy="900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当社職員のジェンダー平等</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意識調査結果</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886782C3-6ADB-0B19-20F5-8044F587C04C}"/>
              </a:ext>
            </a:extLst>
          </p:cNvPr>
          <p:cNvSpPr/>
          <p:nvPr/>
        </p:nvSpPr>
        <p:spPr bwMode="auto">
          <a:xfrm>
            <a:off x="7817443" y="5260030"/>
            <a:ext cx="1239863" cy="900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実施なし</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⇒理解・賛同が</a:t>
            </a: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4728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1DC9E0E-CE32-411E-A431-F3FAC44461D5}"/>
              </a:ext>
            </a:extLst>
          </p:cNvPr>
          <p:cNvSpPr>
            <a:spLocks noGrp="1"/>
          </p:cNvSpPr>
          <p:nvPr>
            <p:ph type="title"/>
          </p:nvPr>
        </p:nvSpPr>
        <p:spPr>
          <a:xfrm>
            <a:off x="446278" y="104789"/>
            <a:ext cx="8282086" cy="554481"/>
          </a:xfrm>
        </p:spPr>
        <p:txBody>
          <a:bodyPr/>
          <a:lstStyle/>
          <a:p>
            <a:r>
              <a:rPr lang="ja-JP" altLang="en-US" dirty="0">
                <a:latin typeface="Meiryo UI" panose="020B0604030504040204" pitchFamily="50" charset="-128"/>
              </a:rPr>
              <a:t>３．</a:t>
            </a:r>
            <a:r>
              <a:rPr lang="ja-JP" altLang="en-US" dirty="0">
                <a:latin typeface="Meiryo UI" panose="020B0604030504040204" pitchFamily="50" charset="-128"/>
                <a:ea typeface="Meiryo UI" panose="020B0604030504040204" pitchFamily="50" charset="-128"/>
              </a:rPr>
              <a:t>認証団体が「今後２年間で特に注力する活動・取組」の内容（７</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１１）</a:t>
            </a:r>
          </a:p>
        </p:txBody>
      </p:sp>
      <p:sp>
        <p:nvSpPr>
          <p:cNvPr id="79" name="コンテンツ プレースホルダー 4">
            <a:extLst>
              <a:ext uri="{FF2B5EF4-FFF2-40B4-BE49-F238E27FC236}">
                <a16:creationId xmlns:a16="http://schemas.microsoft.com/office/drawing/2014/main" id="{57263496-DCB6-29EF-4BAE-888D881C7A5B}"/>
              </a:ext>
            </a:extLst>
          </p:cNvPr>
          <p:cNvSpPr>
            <a:spLocks noGrp="1"/>
          </p:cNvSpPr>
          <p:nvPr>
            <p:ph idx="10"/>
          </p:nvPr>
        </p:nvSpPr>
        <p:spPr>
          <a:xfrm>
            <a:off x="446276" y="748205"/>
            <a:ext cx="7965000" cy="220461"/>
          </a:xfrm>
        </p:spPr>
        <p:txBody>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認証団体が「今後２年間で特に注力する活動</a:t>
            </a:r>
            <a:r>
              <a:rPr lang="ja-JP" altLang="en-US" sz="1400" dirty="0">
                <a:latin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取組」を紹介します。</a:t>
            </a:r>
            <a:endParaRPr lang="en-US" altLang="ja-JP" sz="1400"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B4556364-E106-6483-DAE0-203A3B1EC799}"/>
              </a:ext>
            </a:extLst>
          </p:cNvPr>
          <p:cNvSpPr/>
          <p:nvPr/>
        </p:nvSpPr>
        <p:spPr bwMode="auto">
          <a:xfrm>
            <a:off x="97616" y="1182222"/>
            <a:ext cx="3880495" cy="27318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No.</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400" b="1" dirty="0">
                <a:latin typeface="Meiryo UI" panose="020B0604030504040204" pitchFamily="50" charset="-128"/>
                <a:ea typeface="Meiryo UI" panose="020B0604030504040204" pitchFamily="50" charset="-128"/>
                <a:cs typeface="Meiryo UI" panose="020B0604030504040204" pitchFamily="50" charset="-128"/>
              </a:rPr>
              <a:t>株式会社沖縄海邦銀行</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2CED32B6-2D9D-878A-7997-31103B39E84A}"/>
              </a:ext>
            </a:extLst>
          </p:cNvPr>
          <p:cNvSpPr/>
          <p:nvPr/>
        </p:nvSpPr>
        <p:spPr bwMode="auto">
          <a:xfrm>
            <a:off x="921628" y="4132796"/>
            <a:ext cx="4605906" cy="900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各部店における地域貢献活動の実施計画の策定、提出を求めることで、役職員による地域貢献活動の実践を推進する。地域貢献活動の実績は取り纏め、ディスクロージャー誌等で発信する。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0D879EB6-9681-5DC1-5703-070638933EBE}"/>
              </a:ext>
            </a:extLst>
          </p:cNvPr>
          <p:cNvSpPr/>
          <p:nvPr/>
        </p:nvSpPr>
        <p:spPr bwMode="auto">
          <a:xfrm>
            <a:off x="921628" y="2108114"/>
            <a:ext cx="4605906" cy="900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1974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より「みどりの運動」として実施している、緑化に関する講演会、募金活動、植樹・育樹活動等の取り組みを継続するとともに、より多くのステークホルダーが緑化活動に参加できるイベント等を企画する。</a:t>
            </a:r>
          </a:p>
        </p:txBody>
      </p:sp>
      <p:sp>
        <p:nvSpPr>
          <p:cNvPr id="12" name="正方形/長方形 11">
            <a:extLst>
              <a:ext uri="{FF2B5EF4-FFF2-40B4-BE49-F238E27FC236}">
                <a16:creationId xmlns:a16="http://schemas.microsoft.com/office/drawing/2014/main" id="{2B4740EE-FDE8-66BA-A740-1D1D4FEF4360}"/>
              </a:ext>
            </a:extLst>
          </p:cNvPr>
          <p:cNvSpPr/>
          <p:nvPr/>
        </p:nvSpPr>
        <p:spPr bwMode="auto">
          <a:xfrm>
            <a:off x="921628" y="3132192"/>
            <a:ext cx="4605906" cy="900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学生、新社会人に向けた金融教育セミナーなど</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本格金融教育アプリ「クイズ・かいホー伝説」等を活用した金融経済教育の推進により、金融リテラシーの醸成および</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SDG</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ｓ理解の促進を図る。</a:t>
            </a:r>
          </a:p>
        </p:txBody>
      </p:sp>
      <p:sp>
        <p:nvSpPr>
          <p:cNvPr id="14" name="正方形/長方形 13">
            <a:extLst>
              <a:ext uri="{FF2B5EF4-FFF2-40B4-BE49-F238E27FC236}">
                <a16:creationId xmlns:a16="http://schemas.microsoft.com/office/drawing/2014/main" id="{3A5C3D99-7B3E-0EE8-5B8E-0029598EFE7F}"/>
              </a:ext>
            </a:extLst>
          </p:cNvPr>
          <p:cNvSpPr/>
          <p:nvPr/>
        </p:nvSpPr>
        <p:spPr bwMode="auto">
          <a:xfrm>
            <a:off x="95823" y="4131246"/>
            <a:ext cx="785768" cy="900000"/>
          </a:xfrm>
          <a:prstGeom prst="rect">
            <a:avLst/>
          </a:prstGeom>
          <a:solidFill>
            <a:srgbClr val="D6E0FF"/>
          </a:solid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15" name="正方形/長方形 14">
            <a:extLst>
              <a:ext uri="{FF2B5EF4-FFF2-40B4-BE49-F238E27FC236}">
                <a16:creationId xmlns:a16="http://schemas.microsoft.com/office/drawing/2014/main" id="{F96002CC-2C25-A3CC-AD55-7B1A187DDA17}"/>
              </a:ext>
            </a:extLst>
          </p:cNvPr>
          <p:cNvSpPr/>
          <p:nvPr/>
        </p:nvSpPr>
        <p:spPr bwMode="auto">
          <a:xfrm>
            <a:off x="95823" y="2108114"/>
            <a:ext cx="785768" cy="900000"/>
          </a:xfrm>
          <a:prstGeom prst="rect">
            <a:avLst/>
          </a:prstGeom>
          <a:solidFill>
            <a:srgbClr val="CCFF99"/>
          </a:solid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環境</a:t>
            </a:r>
          </a:p>
        </p:txBody>
      </p:sp>
      <p:sp>
        <p:nvSpPr>
          <p:cNvPr id="18" name="正方形/長方形 17">
            <a:extLst>
              <a:ext uri="{FF2B5EF4-FFF2-40B4-BE49-F238E27FC236}">
                <a16:creationId xmlns:a16="http://schemas.microsoft.com/office/drawing/2014/main" id="{883F1BD7-570C-CD47-5126-91DB6E0FF15B}"/>
              </a:ext>
            </a:extLst>
          </p:cNvPr>
          <p:cNvSpPr/>
          <p:nvPr/>
        </p:nvSpPr>
        <p:spPr bwMode="auto">
          <a:xfrm>
            <a:off x="95823" y="3132192"/>
            <a:ext cx="785768" cy="900000"/>
          </a:xfrm>
          <a:prstGeom prst="rect">
            <a:avLst/>
          </a:prstGeom>
          <a:solidFill>
            <a:srgbClr val="EEBBB8"/>
          </a:solid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経済</a:t>
            </a:r>
          </a:p>
        </p:txBody>
      </p:sp>
      <p:sp>
        <p:nvSpPr>
          <p:cNvPr id="19" name="正方形/長方形 18">
            <a:extLst>
              <a:ext uri="{FF2B5EF4-FFF2-40B4-BE49-F238E27FC236}">
                <a16:creationId xmlns:a16="http://schemas.microsoft.com/office/drawing/2014/main" id="{9C722D2D-F83E-06CB-CA10-83F62D8DBDF8}"/>
              </a:ext>
            </a:extLst>
          </p:cNvPr>
          <p:cNvSpPr/>
          <p:nvPr/>
        </p:nvSpPr>
        <p:spPr bwMode="auto">
          <a:xfrm>
            <a:off x="5567571" y="2111818"/>
            <a:ext cx="2196492" cy="900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rPr>
              <a:t>緑化推進イベント年間参加人数</a:t>
            </a:r>
          </a:p>
          <a:p>
            <a:pPr algn="ctr"/>
            <a:r>
              <a:rPr lang="ja-JP" altLang="en-US" sz="1200" dirty="0">
                <a:latin typeface="Meiryo UI" panose="020B0604030504040204" pitchFamily="50" charset="-128"/>
                <a:ea typeface="Meiryo UI" panose="020B0604030504040204" pitchFamily="50" charset="-128"/>
              </a:rPr>
              <a:t>（延べ人数） </a:t>
            </a:r>
            <a:endParaRPr lang="en-US" altLang="ja-JP" sz="12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E57BF298-7868-656B-E6C7-244D271EC971}"/>
              </a:ext>
            </a:extLst>
          </p:cNvPr>
          <p:cNvSpPr/>
          <p:nvPr/>
        </p:nvSpPr>
        <p:spPr bwMode="auto">
          <a:xfrm>
            <a:off x="5564570" y="3132664"/>
            <a:ext cx="2196492" cy="900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アプリ累計ダウンロード数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5790B3BA-214D-84AD-635B-5A74336FBC55}"/>
              </a:ext>
            </a:extLst>
          </p:cNvPr>
          <p:cNvSpPr/>
          <p:nvPr/>
        </p:nvSpPr>
        <p:spPr bwMode="auto">
          <a:xfrm>
            <a:off x="5564570" y="4140737"/>
            <a:ext cx="2196492" cy="900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rPr>
              <a:t>地域貢献活動年間参加人数</a:t>
            </a:r>
          </a:p>
          <a:p>
            <a:pPr algn="ctr"/>
            <a:r>
              <a:rPr lang="ja-JP" altLang="en-US" sz="1200" dirty="0">
                <a:latin typeface="Meiryo UI" panose="020B0604030504040204" pitchFamily="50" charset="-128"/>
                <a:ea typeface="Meiryo UI" panose="020B0604030504040204" pitchFamily="50" charset="-128"/>
              </a:rPr>
              <a:t>（延べ人数）</a:t>
            </a:r>
            <a:endParaRPr lang="en-US" altLang="ja-JP" sz="12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9BDA1081-B8EC-47E2-7650-7B0A5072A002}"/>
              </a:ext>
            </a:extLst>
          </p:cNvPr>
          <p:cNvSpPr/>
          <p:nvPr/>
        </p:nvSpPr>
        <p:spPr bwMode="auto">
          <a:xfrm>
            <a:off x="7820444" y="2111429"/>
            <a:ext cx="1239863" cy="900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580</a:t>
            </a: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人</a:t>
            </a:r>
          </a:p>
        </p:txBody>
      </p:sp>
      <p:sp>
        <p:nvSpPr>
          <p:cNvPr id="23" name="正方形/長方形 22">
            <a:extLst>
              <a:ext uri="{FF2B5EF4-FFF2-40B4-BE49-F238E27FC236}">
                <a16:creationId xmlns:a16="http://schemas.microsoft.com/office/drawing/2014/main" id="{1C601E2E-AE82-F485-215B-31BE669240E5}"/>
              </a:ext>
            </a:extLst>
          </p:cNvPr>
          <p:cNvSpPr/>
          <p:nvPr/>
        </p:nvSpPr>
        <p:spPr bwMode="auto">
          <a:xfrm>
            <a:off x="7817443" y="3132275"/>
            <a:ext cx="1239863" cy="900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rPr>
              <a:t>6,259</a:t>
            </a:r>
            <a:r>
              <a:rPr lang="ja-JP" altLang="en-US" sz="1200" b="1" dirty="0">
                <a:solidFill>
                  <a:srgbClr val="0070C0"/>
                </a:solidFill>
                <a:latin typeface="Meiryo UI" panose="020B0604030504040204" pitchFamily="50" charset="-128"/>
                <a:ea typeface="Meiryo UI" panose="020B0604030504040204" pitchFamily="50" charset="-128"/>
              </a:rPr>
              <a:t>件</a:t>
            </a:r>
            <a:endParaRPr lang="en-US" altLang="ja-JP" sz="1200" b="1" dirty="0">
              <a:solidFill>
                <a:srgbClr val="0070C0"/>
              </a:solidFill>
              <a:latin typeface="Meiryo UI" panose="020B0604030504040204" pitchFamily="50" charset="-128"/>
              <a:ea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rPr>
              <a:t>7,300</a:t>
            </a:r>
            <a:r>
              <a:rPr lang="ja-JP" altLang="en-US" sz="1200" b="1" dirty="0">
                <a:solidFill>
                  <a:srgbClr val="0070C0"/>
                </a:solidFill>
                <a:latin typeface="Meiryo UI" panose="020B0604030504040204" pitchFamily="50" charset="-128"/>
                <a:ea typeface="Meiryo UI" panose="020B0604030504040204" pitchFamily="50" charset="-128"/>
              </a:rPr>
              <a:t>件</a:t>
            </a:r>
            <a:endParaRPr lang="en-US" altLang="ja-JP" sz="1200" b="1" dirty="0">
              <a:solidFill>
                <a:srgbClr val="0070C0"/>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F72C9182-E70E-B53C-D25D-FD8A51A33D73}"/>
              </a:ext>
            </a:extLst>
          </p:cNvPr>
          <p:cNvSpPr/>
          <p:nvPr/>
        </p:nvSpPr>
        <p:spPr bwMode="auto">
          <a:xfrm>
            <a:off x="7817443" y="4140348"/>
            <a:ext cx="1239863" cy="900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データなし</a:t>
            </a:r>
            <a:endPar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1,600</a:t>
            </a: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人</a:t>
            </a:r>
          </a:p>
        </p:txBody>
      </p:sp>
      <p:sp>
        <p:nvSpPr>
          <p:cNvPr id="25" name="テキスト ボックス 24">
            <a:extLst>
              <a:ext uri="{FF2B5EF4-FFF2-40B4-BE49-F238E27FC236}">
                <a16:creationId xmlns:a16="http://schemas.microsoft.com/office/drawing/2014/main" id="{CD3A4EF9-EB2E-B070-438C-4256DC451DCC}"/>
              </a:ext>
            </a:extLst>
          </p:cNvPr>
          <p:cNvSpPr txBox="1"/>
          <p:nvPr/>
        </p:nvSpPr>
        <p:spPr>
          <a:xfrm>
            <a:off x="94597" y="1664215"/>
            <a:ext cx="5431712"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取組概要</a:t>
            </a:r>
          </a:p>
        </p:txBody>
      </p:sp>
      <p:sp>
        <p:nvSpPr>
          <p:cNvPr id="26" name="テキスト ボックス 25">
            <a:extLst>
              <a:ext uri="{FF2B5EF4-FFF2-40B4-BE49-F238E27FC236}">
                <a16:creationId xmlns:a16="http://schemas.microsoft.com/office/drawing/2014/main" id="{FA57F446-FEB1-2C4E-8953-BFDD617AC2D6}"/>
              </a:ext>
            </a:extLst>
          </p:cNvPr>
          <p:cNvSpPr txBox="1"/>
          <p:nvPr/>
        </p:nvSpPr>
        <p:spPr>
          <a:xfrm>
            <a:off x="5567571" y="1664215"/>
            <a:ext cx="3478814"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今後２年間の</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KPI</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77184A45-56B4-4C2B-8B4C-F060B13168C8}"/>
              </a:ext>
            </a:extLst>
          </p:cNvPr>
          <p:cNvSpPr/>
          <p:nvPr/>
        </p:nvSpPr>
        <p:spPr bwMode="auto">
          <a:xfrm>
            <a:off x="920403" y="5154683"/>
            <a:ext cx="4605906" cy="900000"/>
          </a:xfrm>
          <a:prstGeom prst="rect">
            <a:avLst/>
          </a:prstGeom>
          <a:noFill/>
          <a:ln>
            <a:solidFill>
              <a:schemeClr val="tx2">
                <a:lumMod val="8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TCFD</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（気候関連財務情報開示タスクフォース）提言に基づく、</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 TCFD</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への賛同と、気候関連財務情報の開示を行う。</a:t>
            </a:r>
          </a:p>
        </p:txBody>
      </p:sp>
      <p:sp>
        <p:nvSpPr>
          <p:cNvPr id="11" name="正方形/長方形 10">
            <a:extLst>
              <a:ext uri="{FF2B5EF4-FFF2-40B4-BE49-F238E27FC236}">
                <a16:creationId xmlns:a16="http://schemas.microsoft.com/office/drawing/2014/main" id="{63F8695B-BFA5-D099-6DA0-14F88A03E932}"/>
              </a:ext>
            </a:extLst>
          </p:cNvPr>
          <p:cNvSpPr/>
          <p:nvPr/>
        </p:nvSpPr>
        <p:spPr bwMode="auto">
          <a:xfrm>
            <a:off x="94598" y="5154682"/>
            <a:ext cx="785768" cy="900000"/>
          </a:xfrm>
          <a:prstGeom prst="rect">
            <a:avLst/>
          </a:prstGeom>
          <a:solidFill>
            <a:schemeClr val="tx2">
              <a:lumMod val="85000"/>
            </a:schemeClr>
          </a:solidFill>
          <a:ln>
            <a:solidFill>
              <a:schemeClr val="tx2">
                <a:lumMod val="8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ガバナンス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DC31DB3B-9D8D-0CFE-A8BA-3C655192E09B}"/>
              </a:ext>
            </a:extLst>
          </p:cNvPr>
          <p:cNvSpPr/>
          <p:nvPr/>
        </p:nvSpPr>
        <p:spPr bwMode="auto">
          <a:xfrm>
            <a:off x="5566346" y="5157760"/>
            <a:ext cx="2196492" cy="900000"/>
          </a:xfrm>
          <a:prstGeom prst="rect">
            <a:avLst/>
          </a:prstGeom>
          <a:noFill/>
          <a:ln>
            <a:solidFill>
              <a:schemeClr val="tx2">
                <a:lumMod val="8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rPr>
              <a:t>サスティナビリティレポートまたは</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統合報告書による開示</a:t>
            </a:r>
            <a:endParaRPr lang="en-US" altLang="ja-JP" sz="12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157673EA-918F-1C9F-0496-1D98A8679602}"/>
              </a:ext>
            </a:extLst>
          </p:cNvPr>
          <p:cNvSpPr/>
          <p:nvPr/>
        </p:nvSpPr>
        <p:spPr bwMode="auto">
          <a:xfrm>
            <a:off x="7819219" y="5157371"/>
            <a:ext cx="1239863" cy="900000"/>
          </a:xfrm>
          <a:prstGeom prst="rect">
            <a:avLst/>
          </a:prstGeom>
          <a:noFill/>
          <a:ln>
            <a:solidFill>
              <a:schemeClr val="tx2">
                <a:lumMod val="8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未実施</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⇒気候関連情報開示資料発行</a:t>
            </a:r>
          </a:p>
        </p:txBody>
      </p:sp>
    </p:spTree>
    <p:extLst>
      <p:ext uri="{BB962C8B-B14F-4D97-AF65-F5344CB8AC3E}">
        <p14:creationId xmlns:p14="http://schemas.microsoft.com/office/powerpoint/2010/main" val="3622657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1DC9E0E-CE32-411E-A431-F3FAC44461D5}"/>
              </a:ext>
            </a:extLst>
          </p:cNvPr>
          <p:cNvSpPr>
            <a:spLocks noGrp="1"/>
          </p:cNvSpPr>
          <p:nvPr>
            <p:ph type="title"/>
          </p:nvPr>
        </p:nvSpPr>
        <p:spPr>
          <a:xfrm>
            <a:off x="446278" y="104789"/>
            <a:ext cx="8282086" cy="554481"/>
          </a:xfrm>
        </p:spPr>
        <p:txBody>
          <a:bodyPr/>
          <a:lstStyle/>
          <a:p>
            <a:r>
              <a:rPr lang="ja-JP" altLang="en-US" dirty="0">
                <a:latin typeface="Meiryo UI" panose="020B0604030504040204" pitchFamily="50" charset="-128"/>
              </a:rPr>
              <a:t>３．</a:t>
            </a:r>
            <a:r>
              <a:rPr lang="ja-JP" altLang="en-US" dirty="0">
                <a:latin typeface="Meiryo UI" panose="020B0604030504040204" pitchFamily="50" charset="-128"/>
                <a:ea typeface="Meiryo UI" panose="020B0604030504040204" pitchFamily="50" charset="-128"/>
              </a:rPr>
              <a:t>認証団体が「今後２年間で特に注力する活動・取組」の内容（８</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１１）</a:t>
            </a:r>
          </a:p>
        </p:txBody>
      </p:sp>
      <p:sp>
        <p:nvSpPr>
          <p:cNvPr id="37" name="四角形: 角を丸くする 36">
            <a:extLst>
              <a:ext uri="{FF2B5EF4-FFF2-40B4-BE49-F238E27FC236}">
                <a16:creationId xmlns:a16="http://schemas.microsoft.com/office/drawing/2014/main" id="{657709EA-00FA-1E3B-6E72-0F0BA454ED7C}"/>
              </a:ext>
            </a:extLst>
          </p:cNvPr>
          <p:cNvSpPr/>
          <p:nvPr/>
        </p:nvSpPr>
        <p:spPr bwMode="auto">
          <a:xfrm>
            <a:off x="97616" y="1195383"/>
            <a:ext cx="3880495" cy="27318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No.</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８</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：株式会社大成ホーム</a:t>
            </a:r>
          </a:p>
        </p:txBody>
      </p:sp>
      <p:sp>
        <p:nvSpPr>
          <p:cNvPr id="39" name="正方形/長方形 38">
            <a:extLst>
              <a:ext uri="{FF2B5EF4-FFF2-40B4-BE49-F238E27FC236}">
                <a16:creationId xmlns:a16="http://schemas.microsoft.com/office/drawing/2014/main" id="{9154C01B-A732-2AE2-DDBD-93088BAC9992}"/>
              </a:ext>
            </a:extLst>
          </p:cNvPr>
          <p:cNvSpPr/>
          <p:nvPr/>
        </p:nvSpPr>
        <p:spPr bwMode="auto">
          <a:xfrm>
            <a:off x="921628" y="2906637"/>
            <a:ext cx="4605906"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女性社員のキャリア開発に向けた中長期的な取組の両面から、教育や研修のプラン構築をおこなう。</a:t>
            </a:r>
          </a:p>
        </p:txBody>
      </p:sp>
      <p:sp>
        <p:nvSpPr>
          <p:cNvPr id="40" name="正方形/長方形 39">
            <a:extLst>
              <a:ext uri="{FF2B5EF4-FFF2-40B4-BE49-F238E27FC236}">
                <a16:creationId xmlns:a16="http://schemas.microsoft.com/office/drawing/2014/main" id="{DF106284-2340-FA3B-B8F8-8C75FB1E49D6}"/>
              </a:ext>
            </a:extLst>
          </p:cNvPr>
          <p:cNvSpPr/>
          <p:nvPr/>
        </p:nvSpPr>
        <p:spPr bwMode="auto">
          <a:xfrm>
            <a:off x="921628" y="3794474"/>
            <a:ext cx="4605906"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現在県内での普及率が低いゼロエネルギーハウスについて、より普及をおこないながら、当社で建築する建築物にも当該考え方を取り入れていく。</a:t>
            </a:r>
          </a:p>
        </p:txBody>
      </p:sp>
      <p:sp>
        <p:nvSpPr>
          <p:cNvPr id="41" name="正方形/長方形 40">
            <a:extLst>
              <a:ext uri="{FF2B5EF4-FFF2-40B4-BE49-F238E27FC236}">
                <a16:creationId xmlns:a16="http://schemas.microsoft.com/office/drawing/2014/main" id="{EB2B0B4F-1A06-ACDB-B5FF-7FED25ECAD3A}"/>
              </a:ext>
            </a:extLst>
          </p:cNvPr>
          <p:cNvSpPr/>
          <p:nvPr/>
        </p:nvSpPr>
        <p:spPr bwMode="auto">
          <a:xfrm>
            <a:off x="921628" y="2009365"/>
            <a:ext cx="4605906"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沖縄県の産業の成長、県民生活の向上を目指し取引先業者は県内に「本店」が所在する企業を選定し、沖縄県の経済の発展につなげる。インボイス制度の講習会の主催を検討するなど、地元企業との取引が継続できるような支援をおこなう。</a:t>
            </a:r>
          </a:p>
        </p:txBody>
      </p:sp>
      <p:sp>
        <p:nvSpPr>
          <p:cNvPr id="42" name="正方形/長方形 41">
            <a:extLst>
              <a:ext uri="{FF2B5EF4-FFF2-40B4-BE49-F238E27FC236}">
                <a16:creationId xmlns:a16="http://schemas.microsoft.com/office/drawing/2014/main" id="{2425660C-9E12-79BF-0785-1F2E64F25393}"/>
              </a:ext>
            </a:extLst>
          </p:cNvPr>
          <p:cNvSpPr/>
          <p:nvPr/>
        </p:nvSpPr>
        <p:spPr bwMode="auto">
          <a:xfrm>
            <a:off x="95823" y="2905089"/>
            <a:ext cx="785768" cy="792000"/>
          </a:xfrm>
          <a:prstGeom prst="rect">
            <a:avLst/>
          </a:prstGeom>
          <a:solidFill>
            <a:srgbClr val="D6E0FF"/>
          </a:solid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43" name="正方形/長方形 42">
            <a:extLst>
              <a:ext uri="{FF2B5EF4-FFF2-40B4-BE49-F238E27FC236}">
                <a16:creationId xmlns:a16="http://schemas.microsoft.com/office/drawing/2014/main" id="{03E817C3-B537-7C62-BC9B-EE5F1E77A374}"/>
              </a:ext>
            </a:extLst>
          </p:cNvPr>
          <p:cNvSpPr/>
          <p:nvPr/>
        </p:nvSpPr>
        <p:spPr bwMode="auto">
          <a:xfrm>
            <a:off x="95823" y="3794474"/>
            <a:ext cx="785768" cy="792000"/>
          </a:xfrm>
          <a:prstGeom prst="rect">
            <a:avLst/>
          </a:prstGeom>
          <a:solidFill>
            <a:srgbClr val="CCFF99"/>
          </a:solid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環境</a:t>
            </a:r>
          </a:p>
        </p:txBody>
      </p:sp>
      <p:sp>
        <p:nvSpPr>
          <p:cNvPr id="44" name="正方形/長方形 43">
            <a:extLst>
              <a:ext uri="{FF2B5EF4-FFF2-40B4-BE49-F238E27FC236}">
                <a16:creationId xmlns:a16="http://schemas.microsoft.com/office/drawing/2014/main" id="{E8F055A7-CB7D-325C-4636-34A44E878901}"/>
              </a:ext>
            </a:extLst>
          </p:cNvPr>
          <p:cNvSpPr/>
          <p:nvPr/>
        </p:nvSpPr>
        <p:spPr bwMode="auto">
          <a:xfrm>
            <a:off x="95823" y="2009365"/>
            <a:ext cx="785768" cy="792000"/>
          </a:xfrm>
          <a:prstGeom prst="rect">
            <a:avLst/>
          </a:prstGeom>
          <a:solidFill>
            <a:srgbClr val="EEBBB8"/>
          </a:solid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経済</a:t>
            </a:r>
          </a:p>
        </p:txBody>
      </p:sp>
      <p:sp>
        <p:nvSpPr>
          <p:cNvPr id="46" name="正方形/長方形 45">
            <a:extLst>
              <a:ext uri="{FF2B5EF4-FFF2-40B4-BE49-F238E27FC236}">
                <a16:creationId xmlns:a16="http://schemas.microsoft.com/office/drawing/2014/main" id="{F90C12F2-E5C7-1704-42AB-01B24D56BBDA}"/>
              </a:ext>
            </a:extLst>
          </p:cNvPr>
          <p:cNvSpPr/>
          <p:nvPr/>
        </p:nvSpPr>
        <p:spPr bwMode="auto">
          <a:xfrm>
            <a:off x="5567571" y="3798178"/>
            <a:ext cx="2196492"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当社が関わる案件についての</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en-US" altLang="ja-JP" sz="1200" dirty="0">
                <a:solidFill>
                  <a:schemeClr val="tx1"/>
                </a:solidFill>
                <a:latin typeface="Meiryo UI" panose="020B0604030504040204" pitchFamily="50" charset="-128"/>
                <a:ea typeface="Meiryo UI" panose="020B0604030504040204" pitchFamily="50" charset="-128"/>
              </a:rPr>
              <a:t>ZEH</a:t>
            </a:r>
            <a:r>
              <a:rPr lang="ja-JP" altLang="en-US" sz="1200" dirty="0">
                <a:solidFill>
                  <a:schemeClr val="tx1"/>
                </a:solidFill>
                <a:latin typeface="Meiryo UI" panose="020B0604030504040204" pitchFamily="50" charset="-128"/>
                <a:ea typeface="Meiryo UI" panose="020B0604030504040204" pitchFamily="50" charset="-128"/>
              </a:rPr>
              <a:t>普及率</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C115E0A3-9628-9C81-3C28-78675E943B3C}"/>
              </a:ext>
            </a:extLst>
          </p:cNvPr>
          <p:cNvSpPr/>
          <p:nvPr/>
        </p:nvSpPr>
        <p:spPr bwMode="auto">
          <a:xfrm>
            <a:off x="5564570" y="2009837"/>
            <a:ext cx="2196492"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協力業者として取引している</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全事業者のうち</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県内企業の割合</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24F81C22-7AEE-EE97-9B65-0B083613BCB7}"/>
              </a:ext>
            </a:extLst>
          </p:cNvPr>
          <p:cNvSpPr/>
          <p:nvPr/>
        </p:nvSpPr>
        <p:spPr bwMode="auto">
          <a:xfrm>
            <a:off x="5564570" y="2914580"/>
            <a:ext cx="2196492"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取締役員の女性の割合</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75184764-D321-BC27-9CF1-B7D66083CADE}"/>
              </a:ext>
            </a:extLst>
          </p:cNvPr>
          <p:cNvSpPr/>
          <p:nvPr/>
        </p:nvSpPr>
        <p:spPr bwMode="auto">
          <a:xfrm>
            <a:off x="7820444" y="3797789"/>
            <a:ext cx="1239863"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solidFill>
                  <a:srgbClr val="0070C0"/>
                </a:solidFill>
                <a:latin typeface="Meiryo UI" panose="020B0604030504040204" pitchFamily="50" charset="-128"/>
                <a:ea typeface="Meiryo UI" panose="020B0604030504040204" pitchFamily="50" charset="-128"/>
              </a:rPr>
              <a:t>１</a:t>
            </a:r>
            <a:r>
              <a:rPr lang="en-US" altLang="ja-JP" sz="1200" b="1" dirty="0">
                <a:solidFill>
                  <a:srgbClr val="0070C0"/>
                </a:solidFill>
                <a:latin typeface="Meiryo UI" panose="020B0604030504040204" pitchFamily="50" charset="-128"/>
                <a:ea typeface="Meiryo UI" panose="020B0604030504040204" pitchFamily="50" charset="-128"/>
              </a:rPr>
              <a:t>%</a:t>
            </a:r>
            <a:r>
              <a:rPr lang="ja-JP" altLang="en-US" sz="1200" b="1" dirty="0">
                <a:solidFill>
                  <a:srgbClr val="0070C0"/>
                </a:solidFill>
                <a:latin typeface="Meiryo UI" panose="020B0604030504040204" pitchFamily="50" charset="-128"/>
                <a:ea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rPr>
              <a:t>10%</a:t>
            </a:r>
          </a:p>
        </p:txBody>
      </p:sp>
      <p:sp>
        <p:nvSpPr>
          <p:cNvPr id="73" name="正方形/長方形 72">
            <a:extLst>
              <a:ext uri="{FF2B5EF4-FFF2-40B4-BE49-F238E27FC236}">
                <a16:creationId xmlns:a16="http://schemas.microsoft.com/office/drawing/2014/main" id="{CC51B49F-D6A5-C646-AD27-0A8FB68A0EA5}"/>
              </a:ext>
            </a:extLst>
          </p:cNvPr>
          <p:cNvSpPr/>
          <p:nvPr/>
        </p:nvSpPr>
        <p:spPr bwMode="auto">
          <a:xfrm>
            <a:off x="7817443" y="2009448"/>
            <a:ext cx="1239863"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rPr>
              <a:t>90%</a:t>
            </a:r>
            <a:r>
              <a:rPr lang="ja-JP" altLang="en-US" sz="1200" b="1" dirty="0">
                <a:solidFill>
                  <a:srgbClr val="0070C0"/>
                </a:solidFill>
                <a:latin typeface="Meiryo UI" panose="020B0604030504040204" pitchFamily="50" charset="-128"/>
                <a:ea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rPr>
              <a:t>100%</a:t>
            </a:r>
          </a:p>
        </p:txBody>
      </p:sp>
      <p:sp>
        <p:nvSpPr>
          <p:cNvPr id="74" name="正方形/長方形 73">
            <a:extLst>
              <a:ext uri="{FF2B5EF4-FFF2-40B4-BE49-F238E27FC236}">
                <a16:creationId xmlns:a16="http://schemas.microsoft.com/office/drawing/2014/main" id="{959336BB-7FEF-E93E-1291-A8DF8EB7C565}"/>
              </a:ext>
            </a:extLst>
          </p:cNvPr>
          <p:cNvSpPr/>
          <p:nvPr/>
        </p:nvSpPr>
        <p:spPr bwMode="auto">
          <a:xfrm>
            <a:off x="7817443" y="2914191"/>
            <a:ext cx="1239863"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rPr>
              <a:t>0</a:t>
            </a:r>
            <a:r>
              <a:rPr lang="ja-JP" altLang="en-US" sz="1200" b="1" dirty="0">
                <a:solidFill>
                  <a:srgbClr val="0070C0"/>
                </a:solidFill>
                <a:latin typeface="Meiryo UI" panose="020B0604030504040204" pitchFamily="50" charset="-128"/>
                <a:ea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rPr>
              <a:t>10%</a:t>
            </a:r>
            <a:endParaRPr lang="ja-JP" altLang="en-US" sz="1200" b="1" dirty="0">
              <a:solidFill>
                <a:srgbClr val="0070C0"/>
              </a:solidFill>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id="{E91BC7FA-3142-6FBD-66E3-0B9EFFF00439}"/>
              </a:ext>
            </a:extLst>
          </p:cNvPr>
          <p:cNvSpPr txBox="1"/>
          <p:nvPr/>
        </p:nvSpPr>
        <p:spPr>
          <a:xfrm>
            <a:off x="94597" y="1592538"/>
            <a:ext cx="5431712"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取組概要</a:t>
            </a:r>
          </a:p>
        </p:txBody>
      </p:sp>
      <p:sp>
        <p:nvSpPr>
          <p:cNvPr id="78" name="テキスト ボックス 77">
            <a:extLst>
              <a:ext uri="{FF2B5EF4-FFF2-40B4-BE49-F238E27FC236}">
                <a16:creationId xmlns:a16="http://schemas.microsoft.com/office/drawing/2014/main" id="{4EC6CC7E-A31A-7B35-5183-4457C9A4B620}"/>
              </a:ext>
            </a:extLst>
          </p:cNvPr>
          <p:cNvSpPr txBox="1"/>
          <p:nvPr/>
        </p:nvSpPr>
        <p:spPr>
          <a:xfrm>
            <a:off x="5567571" y="1592538"/>
            <a:ext cx="3478814"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今後２年間の</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KPI</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コンテンツ プレースホルダー 4">
            <a:extLst>
              <a:ext uri="{FF2B5EF4-FFF2-40B4-BE49-F238E27FC236}">
                <a16:creationId xmlns:a16="http://schemas.microsoft.com/office/drawing/2014/main" id="{57263496-DCB6-29EF-4BAE-888D881C7A5B}"/>
              </a:ext>
            </a:extLst>
          </p:cNvPr>
          <p:cNvSpPr>
            <a:spLocks noGrp="1"/>
          </p:cNvSpPr>
          <p:nvPr>
            <p:ph idx="10"/>
          </p:nvPr>
        </p:nvSpPr>
        <p:spPr>
          <a:xfrm>
            <a:off x="446276" y="748205"/>
            <a:ext cx="7965000" cy="220461"/>
          </a:xfrm>
        </p:spPr>
        <p:txBody>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認証団体が「今後２年間で特に注力する活動</a:t>
            </a:r>
            <a:r>
              <a:rPr lang="ja-JP" altLang="en-US" sz="1400" dirty="0">
                <a:latin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取組」を紹介します。</a:t>
            </a:r>
            <a:endParaRPr lang="en-US" altLang="ja-JP" sz="1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7184A45-56B4-4C2B-8B4C-F060B13168C8}"/>
              </a:ext>
            </a:extLst>
          </p:cNvPr>
          <p:cNvSpPr/>
          <p:nvPr/>
        </p:nvSpPr>
        <p:spPr bwMode="auto">
          <a:xfrm>
            <a:off x="920403" y="5577335"/>
            <a:ext cx="4605906" cy="792000"/>
          </a:xfrm>
          <a:prstGeom prst="rect">
            <a:avLst/>
          </a:prstGeom>
          <a:noFill/>
          <a:ln>
            <a:solidFill>
              <a:schemeClr val="tx2">
                <a:lumMod val="8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協力業者の安全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と発展に向け</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、建設業労働災害防止協会・労働基準協会等の協力のもと、安全に関する講習会及び発展に向けた各種講習を実施する。</a:t>
            </a:r>
          </a:p>
        </p:txBody>
      </p:sp>
      <p:sp>
        <p:nvSpPr>
          <p:cNvPr id="11" name="正方形/長方形 10">
            <a:extLst>
              <a:ext uri="{FF2B5EF4-FFF2-40B4-BE49-F238E27FC236}">
                <a16:creationId xmlns:a16="http://schemas.microsoft.com/office/drawing/2014/main" id="{63F8695B-BFA5-D099-6DA0-14F88A03E932}"/>
              </a:ext>
            </a:extLst>
          </p:cNvPr>
          <p:cNvSpPr/>
          <p:nvPr/>
        </p:nvSpPr>
        <p:spPr bwMode="auto">
          <a:xfrm>
            <a:off x="94598" y="5577334"/>
            <a:ext cx="785768" cy="792000"/>
          </a:xfrm>
          <a:prstGeom prst="rect">
            <a:avLst/>
          </a:prstGeom>
          <a:solidFill>
            <a:schemeClr val="tx2">
              <a:lumMod val="85000"/>
            </a:schemeClr>
          </a:solidFill>
          <a:ln>
            <a:solidFill>
              <a:schemeClr val="tx2">
                <a:lumMod val="8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ガバナンス</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DC31DB3B-9D8D-0CFE-A8BA-3C655192E09B}"/>
              </a:ext>
            </a:extLst>
          </p:cNvPr>
          <p:cNvSpPr/>
          <p:nvPr/>
        </p:nvSpPr>
        <p:spPr bwMode="auto">
          <a:xfrm>
            <a:off x="5566346" y="5580412"/>
            <a:ext cx="2196492" cy="792000"/>
          </a:xfrm>
          <a:prstGeom prst="rect">
            <a:avLst/>
          </a:prstGeom>
          <a:noFill/>
          <a:ln>
            <a:solidFill>
              <a:schemeClr val="tx2">
                <a:lumMod val="8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年間の安全講習会等の開催数</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157673EA-918F-1C9F-0496-1D98A8679602}"/>
              </a:ext>
            </a:extLst>
          </p:cNvPr>
          <p:cNvSpPr/>
          <p:nvPr/>
        </p:nvSpPr>
        <p:spPr bwMode="auto">
          <a:xfrm>
            <a:off x="7819219" y="5580023"/>
            <a:ext cx="1239863" cy="792000"/>
          </a:xfrm>
          <a:prstGeom prst="rect">
            <a:avLst/>
          </a:prstGeom>
          <a:noFill/>
          <a:ln>
            <a:solidFill>
              <a:schemeClr val="tx2">
                <a:lumMod val="8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rPr>
              <a:t>3</a:t>
            </a:r>
            <a:r>
              <a:rPr lang="ja-JP" altLang="en-US" sz="1200" b="1" dirty="0">
                <a:solidFill>
                  <a:srgbClr val="0070C0"/>
                </a:solidFill>
                <a:latin typeface="Meiryo UI" panose="020B0604030504040204" pitchFamily="50" charset="-128"/>
                <a:ea typeface="Meiryo UI" panose="020B0604030504040204" pitchFamily="50" charset="-128"/>
              </a:rPr>
              <a:t>回⇒</a:t>
            </a:r>
            <a:r>
              <a:rPr lang="en-US" altLang="ja-JP" sz="1200" b="1" dirty="0">
                <a:solidFill>
                  <a:srgbClr val="0070C0"/>
                </a:solidFill>
                <a:latin typeface="Meiryo UI" panose="020B0604030504040204" pitchFamily="50" charset="-128"/>
                <a:ea typeface="Meiryo UI" panose="020B0604030504040204" pitchFamily="50" charset="-128"/>
              </a:rPr>
              <a:t>6</a:t>
            </a:r>
            <a:r>
              <a:rPr lang="ja-JP" altLang="en-US" sz="1200" b="1" dirty="0">
                <a:solidFill>
                  <a:srgbClr val="0070C0"/>
                </a:solidFill>
                <a:latin typeface="Meiryo UI" panose="020B0604030504040204" pitchFamily="50" charset="-128"/>
                <a:ea typeface="Meiryo UI" panose="020B0604030504040204" pitchFamily="50" charset="-128"/>
              </a:rPr>
              <a:t>回</a:t>
            </a:r>
          </a:p>
        </p:txBody>
      </p:sp>
      <p:sp>
        <p:nvSpPr>
          <p:cNvPr id="17" name="正方形/長方形 16">
            <a:extLst>
              <a:ext uri="{FF2B5EF4-FFF2-40B4-BE49-F238E27FC236}">
                <a16:creationId xmlns:a16="http://schemas.microsoft.com/office/drawing/2014/main" id="{A117F18B-6AA3-79E2-4F6A-0EAB4265A036}"/>
              </a:ext>
            </a:extLst>
          </p:cNvPr>
          <p:cNvSpPr/>
          <p:nvPr/>
        </p:nvSpPr>
        <p:spPr bwMode="auto">
          <a:xfrm>
            <a:off x="920403" y="4683913"/>
            <a:ext cx="4605906" cy="792000"/>
          </a:xfrm>
          <a:prstGeom prst="rect">
            <a:avLst/>
          </a:prstGeom>
          <a:noFill/>
          <a:ln>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住宅建築のハードルが高く、住宅建築の営業対象エリア外とされる、農山魚村地域においても、外気との熱が伝わりにくい構造によりエネルギーの消費を抑えることができるローコスト住宅の提案及び提供を実現し、定住促進に貢献する。</a:t>
            </a:r>
          </a:p>
        </p:txBody>
      </p:sp>
      <p:sp>
        <p:nvSpPr>
          <p:cNvPr id="27" name="正方形/長方形 26">
            <a:extLst>
              <a:ext uri="{FF2B5EF4-FFF2-40B4-BE49-F238E27FC236}">
                <a16:creationId xmlns:a16="http://schemas.microsoft.com/office/drawing/2014/main" id="{22A81C33-E864-1C87-316D-73D60327C753}"/>
              </a:ext>
            </a:extLst>
          </p:cNvPr>
          <p:cNvSpPr/>
          <p:nvPr/>
        </p:nvSpPr>
        <p:spPr bwMode="auto">
          <a:xfrm>
            <a:off x="94598" y="4683913"/>
            <a:ext cx="785768" cy="792000"/>
          </a:xfrm>
          <a:prstGeom prst="rect">
            <a:avLst/>
          </a:prstGeom>
          <a:solidFill>
            <a:srgbClr val="FF6600"/>
          </a:solidFill>
          <a:ln>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地域貢献</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a:extLst>
              <a:ext uri="{FF2B5EF4-FFF2-40B4-BE49-F238E27FC236}">
                <a16:creationId xmlns:a16="http://schemas.microsoft.com/office/drawing/2014/main" id="{985D1024-EFB9-5CFB-D45C-7A068285B022}"/>
              </a:ext>
            </a:extLst>
          </p:cNvPr>
          <p:cNvSpPr/>
          <p:nvPr/>
        </p:nvSpPr>
        <p:spPr bwMode="auto">
          <a:xfrm>
            <a:off x="5566346" y="4687094"/>
            <a:ext cx="2196492" cy="792000"/>
          </a:xfrm>
          <a:prstGeom prst="rect">
            <a:avLst/>
          </a:prstGeom>
          <a:noFill/>
          <a:ln>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沖縄本島内市町村数に対する</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住宅建築</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棟以上の</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建築地の割合</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14365CE7-AB74-DDEB-D560-1698647ADAA7}"/>
              </a:ext>
            </a:extLst>
          </p:cNvPr>
          <p:cNvSpPr/>
          <p:nvPr/>
        </p:nvSpPr>
        <p:spPr bwMode="auto">
          <a:xfrm>
            <a:off x="7819219" y="4686705"/>
            <a:ext cx="1239863" cy="792000"/>
          </a:xfrm>
          <a:prstGeom prst="rect">
            <a:avLst/>
          </a:prstGeom>
          <a:noFill/>
          <a:ln>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rPr>
              <a:t>80%</a:t>
            </a:r>
            <a:r>
              <a:rPr lang="ja-JP" altLang="en-US" sz="1200" b="1" dirty="0">
                <a:solidFill>
                  <a:srgbClr val="0070C0"/>
                </a:solidFill>
                <a:latin typeface="Meiryo UI" panose="020B0604030504040204" pitchFamily="50" charset="-128"/>
                <a:ea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rPr>
              <a:t>100%</a:t>
            </a:r>
            <a:endParaRPr lang="ja-JP" altLang="en-US" sz="1200" b="1" dirty="0">
              <a:solidFill>
                <a:srgbClr val="0070C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149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1DC9E0E-CE32-411E-A431-F3FAC44461D5}"/>
              </a:ext>
            </a:extLst>
          </p:cNvPr>
          <p:cNvSpPr>
            <a:spLocks noGrp="1"/>
          </p:cNvSpPr>
          <p:nvPr>
            <p:ph type="title"/>
          </p:nvPr>
        </p:nvSpPr>
        <p:spPr>
          <a:xfrm>
            <a:off x="446278" y="104789"/>
            <a:ext cx="8282086" cy="554481"/>
          </a:xfrm>
        </p:spPr>
        <p:txBody>
          <a:bodyPr/>
          <a:lstStyle/>
          <a:p>
            <a:r>
              <a:rPr lang="ja-JP" altLang="en-US" dirty="0">
                <a:latin typeface="Meiryo UI" panose="020B0604030504040204" pitchFamily="50" charset="-128"/>
              </a:rPr>
              <a:t>３．</a:t>
            </a:r>
            <a:r>
              <a:rPr lang="ja-JP" altLang="en-US" dirty="0">
                <a:latin typeface="Meiryo UI" panose="020B0604030504040204" pitchFamily="50" charset="-128"/>
                <a:ea typeface="Meiryo UI" panose="020B0604030504040204" pitchFamily="50" charset="-128"/>
              </a:rPr>
              <a:t>認証団体が「今後２年間で特に注力する活動・取組」の内容（９</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１１）</a:t>
            </a:r>
          </a:p>
        </p:txBody>
      </p:sp>
      <p:sp>
        <p:nvSpPr>
          <p:cNvPr id="79" name="コンテンツ プレースホルダー 4">
            <a:extLst>
              <a:ext uri="{FF2B5EF4-FFF2-40B4-BE49-F238E27FC236}">
                <a16:creationId xmlns:a16="http://schemas.microsoft.com/office/drawing/2014/main" id="{57263496-DCB6-29EF-4BAE-888D881C7A5B}"/>
              </a:ext>
            </a:extLst>
          </p:cNvPr>
          <p:cNvSpPr>
            <a:spLocks noGrp="1"/>
          </p:cNvSpPr>
          <p:nvPr>
            <p:ph idx="10"/>
          </p:nvPr>
        </p:nvSpPr>
        <p:spPr>
          <a:xfrm>
            <a:off x="446276" y="748205"/>
            <a:ext cx="7965000" cy="220461"/>
          </a:xfrm>
        </p:spPr>
        <p:txBody>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認証団体が「今後２年間で特に注力する活動</a:t>
            </a:r>
            <a:r>
              <a:rPr lang="ja-JP" altLang="en-US" sz="1400" dirty="0">
                <a:latin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取組」を紹介します。</a:t>
            </a:r>
            <a:endParaRPr lang="en-US" altLang="ja-JP" sz="1400"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B4556364-E106-6483-DAE0-203A3B1EC799}"/>
              </a:ext>
            </a:extLst>
          </p:cNvPr>
          <p:cNvSpPr/>
          <p:nvPr/>
        </p:nvSpPr>
        <p:spPr bwMode="auto">
          <a:xfrm>
            <a:off x="97616" y="1165517"/>
            <a:ext cx="3880495" cy="27318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No.</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９：</a:t>
            </a:r>
            <a:r>
              <a:rPr kumimoji="1" lang="zh-TW" altLang="en-US" sz="1400" b="1" dirty="0">
                <a:latin typeface="Meiryo UI" panose="020B0604030504040204" pitchFamily="50" charset="-128"/>
                <a:ea typeface="Meiryo UI" panose="020B0604030504040204" pitchFamily="50" charset="-128"/>
                <a:cs typeface="Meiryo UI" panose="020B0604030504040204" pitchFamily="50" charset="-128"/>
              </a:rPr>
              <a:t>株式会社</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青い海</a:t>
            </a:r>
          </a:p>
        </p:txBody>
      </p:sp>
      <p:sp>
        <p:nvSpPr>
          <p:cNvPr id="8" name="正方形/長方形 7">
            <a:extLst>
              <a:ext uri="{FF2B5EF4-FFF2-40B4-BE49-F238E27FC236}">
                <a16:creationId xmlns:a16="http://schemas.microsoft.com/office/drawing/2014/main" id="{2CED32B6-2D9D-878A-7997-31103B39E84A}"/>
              </a:ext>
            </a:extLst>
          </p:cNvPr>
          <p:cNvSpPr/>
          <p:nvPr/>
        </p:nvSpPr>
        <p:spPr bwMode="auto">
          <a:xfrm>
            <a:off x="921628" y="2914114"/>
            <a:ext cx="4605906"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従業員の賃上げと、給与テーブルのベースアップの実行。</a:t>
            </a:r>
          </a:p>
        </p:txBody>
      </p:sp>
      <p:sp>
        <p:nvSpPr>
          <p:cNvPr id="10" name="正方形/長方形 9">
            <a:extLst>
              <a:ext uri="{FF2B5EF4-FFF2-40B4-BE49-F238E27FC236}">
                <a16:creationId xmlns:a16="http://schemas.microsoft.com/office/drawing/2014/main" id="{0D879EB6-9681-5DC1-5703-070638933EBE}"/>
              </a:ext>
            </a:extLst>
          </p:cNvPr>
          <p:cNvSpPr/>
          <p:nvPr/>
        </p:nvSpPr>
        <p:spPr bwMode="auto">
          <a:xfrm>
            <a:off x="921628" y="3813056"/>
            <a:ext cx="4605906"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製造工程を平釜から立釜（真空蒸発缶）へと変更（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2026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年）し、エネルギーの効率を大幅に向上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させ、</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工場全体の</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以上低減させる。</a:t>
            </a:r>
          </a:p>
        </p:txBody>
      </p:sp>
      <p:sp>
        <p:nvSpPr>
          <p:cNvPr id="12" name="正方形/長方形 11">
            <a:extLst>
              <a:ext uri="{FF2B5EF4-FFF2-40B4-BE49-F238E27FC236}">
                <a16:creationId xmlns:a16="http://schemas.microsoft.com/office/drawing/2014/main" id="{2B4740EE-FDE8-66BA-A740-1D1D4FEF4360}"/>
              </a:ext>
            </a:extLst>
          </p:cNvPr>
          <p:cNvSpPr/>
          <p:nvPr/>
        </p:nvSpPr>
        <p:spPr bwMode="auto">
          <a:xfrm>
            <a:off x="921628" y="2017206"/>
            <a:ext cx="4605906"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県内でのブランド戦略を進めるるとともに、市場の認知拡大と県内各スーパー等での配下・シェアを増やす。同時に県外では業務用（食品工業用）を主軸にアプローチを行い、塩の出荷トン数を増大させ、食用塩の安定供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を実現する。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3A5C3D99-7B3E-0EE8-5B8E-0029598EFE7F}"/>
              </a:ext>
            </a:extLst>
          </p:cNvPr>
          <p:cNvSpPr/>
          <p:nvPr/>
        </p:nvSpPr>
        <p:spPr bwMode="auto">
          <a:xfrm>
            <a:off x="95823" y="2912565"/>
            <a:ext cx="785768" cy="792000"/>
          </a:xfrm>
          <a:prstGeom prst="rect">
            <a:avLst/>
          </a:prstGeom>
          <a:solidFill>
            <a:srgbClr val="D6E0FF"/>
          </a:solid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15" name="正方形/長方形 14">
            <a:extLst>
              <a:ext uri="{FF2B5EF4-FFF2-40B4-BE49-F238E27FC236}">
                <a16:creationId xmlns:a16="http://schemas.microsoft.com/office/drawing/2014/main" id="{F96002CC-2C25-A3CC-AD55-7B1A187DDA17}"/>
              </a:ext>
            </a:extLst>
          </p:cNvPr>
          <p:cNvSpPr/>
          <p:nvPr/>
        </p:nvSpPr>
        <p:spPr bwMode="auto">
          <a:xfrm>
            <a:off x="95823" y="3813056"/>
            <a:ext cx="785768" cy="792000"/>
          </a:xfrm>
          <a:prstGeom prst="rect">
            <a:avLst/>
          </a:prstGeom>
          <a:solidFill>
            <a:srgbClr val="CCFF99"/>
          </a:solid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環境</a:t>
            </a:r>
          </a:p>
        </p:txBody>
      </p:sp>
      <p:sp>
        <p:nvSpPr>
          <p:cNvPr id="18" name="正方形/長方形 17">
            <a:extLst>
              <a:ext uri="{FF2B5EF4-FFF2-40B4-BE49-F238E27FC236}">
                <a16:creationId xmlns:a16="http://schemas.microsoft.com/office/drawing/2014/main" id="{883F1BD7-570C-CD47-5126-91DB6E0FF15B}"/>
              </a:ext>
            </a:extLst>
          </p:cNvPr>
          <p:cNvSpPr/>
          <p:nvPr/>
        </p:nvSpPr>
        <p:spPr bwMode="auto">
          <a:xfrm>
            <a:off x="95823" y="2017206"/>
            <a:ext cx="785768" cy="792000"/>
          </a:xfrm>
          <a:prstGeom prst="rect">
            <a:avLst/>
          </a:prstGeom>
          <a:solidFill>
            <a:srgbClr val="EEBBB8"/>
          </a:solid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経済</a:t>
            </a:r>
          </a:p>
        </p:txBody>
      </p:sp>
      <p:sp>
        <p:nvSpPr>
          <p:cNvPr id="19" name="正方形/長方形 18">
            <a:extLst>
              <a:ext uri="{FF2B5EF4-FFF2-40B4-BE49-F238E27FC236}">
                <a16:creationId xmlns:a16="http://schemas.microsoft.com/office/drawing/2014/main" id="{9C722D2D-F83E-06CB-CA10-83F62D8DBDF8}"/>
              </a:ext>
            </a:extLst>
          </p:cNvPr>
          <p:cNvSpPr/>
          <p:nvPr/>
        </p:nvSpPr>
        <p:spPr bwMode="auto">
          <a:xfrm>
            <a:off x="5567571" y="3816760"/>
            <a:ext cx="2196492"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排出量</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E57BF298-7868-656B-E6C7-244D271EC971}"/>
              </a:ext>
            </a:extLst>
          </p:cNvPr>
          <p:cNvSpPr/>
          <p:nvPr/>
        </p:nvSpPr>
        <p:spPr bwMode="auto">
          <a:xfrm>
            <a:off x="5564570" y="2017678"/>
            <a:ext cx="2196492"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zh-TW" altLang="en-US" sz="1200" dirty="0">
                <a:latin typeface="Meiryo UI" panose="020B0604030504040204" pitchFamily="50" charset="-128"/>
                <a:ea typeface="Meiryo UI" panose="020B0604030504040204" pitchFamily="50" charset="-128"/>
                <a:cs typeface="Meiryo UI" panose="020B0604030504040204" pitchFamily="50" charset="-128"/>
              </a:rPr>
              <a:t>出荷</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トン</a:t>
            </a:r>
            <a:r>
              <a:rPr kumimoji="1" lang="zh-TW" altLang="en-US" sz="1200" dirty="0">
                <a:latin typeface="Meiryo UI" panose="020B0604030504040204" pitchFamily="50" charset="-128"/>
                <a:ea typeface="Meiryo UI" panose="020B0604030504040204" pitchFamily="50" charset="-128"/>
                <a:cs typeface="Meiryo UI" panose="020B0604030504040204" pitchFamily="50" charset="-128"/>
              </a:rPr>
              <a:t>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5790B3BA-214D-84AD-635B-5A74336FBC55}"/>
              </a:ext>
            </a:extLst>
          </p:cNvPr>
          <p:cNvSpPr/>
          <p:nvPr/>
        </p:nvSpPr>
        <p:spPr bwMode="auto">
          <a:xfrm>
            <a:off x="5564570" y="2922056"/>
            <a:ext cx="2196492"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全体平均賃上げ率</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9BDA1081-B8EC-47E2-7650-7B0A5072A002}"/>
              </a:ext>
            </a:extLst>
          </p:cNvPr>
          <p:cNvSpPr/>
          <p:nvPr/>
        </p:nvSpPr>
        <p:spPr bwMode="auto">
          <a:xfrm>
            <a:off x="7820444" y="3816371"/>
            <a:ext cx="1239863"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5,900tCO2</a:t>
            </a: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5,150tCO2</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1C601E2E-AE82-F485-215B-31BE669240E5}"/>
              </a:ext>
            </a:extLst>
          </p:cNvPr>
          <p:cNvSpPr/>
          <p:nvPr/>
        </p:nvSpPr>
        <p:spPr bwMode="auto">
          <a:xfrm>
            <a:off x="7817443" y="2017289"/>
            <a:ext cx="1239863"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5,900t</a:t>
            </a: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6,080t</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F72C9182-E70E-B53C-D25D-FD8A51A33D73}"/>
              </a:ext>
            </a:extLst>
          </p:cNvPr>
          <p:cNvSpPr/>
          <p:nvPr/>
        </p:nvSpPr>
        <p:spPr bwMode="auto">
          <a:xfrm>
            <a:off x="7817443" y="2921667"/>
            <a:ext cx="1239863"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CD3A4EF9-EB2E-B070-438C-4256DC451DCC}"/>
              </a:ext>
            </a:extLst>
          </p:cNvPr>
          <p:cNvSpPr txBox="1"/>
          <p:nvPr/>
        </p:nvSpPr>
        <p:spPr>
          <a:xfrm>
            <a:off x="94597" y="1600377"/>
            <a:ext cx="5431712"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取組概要</a:t>
            </a:r>
          </a:p>
        </p:txBody>
      </p:sp>
      <p:sp>
        <p:nvSpPr>
          <p:cNvPr id="26" name="テキスト ボックス 25">
            <a:extLst>
              <a:ext uri="{FF2B5EF4-FFF2-40B4-BE49-F238E27FC236}">
                <a16:creationId xmlns:a16="http://schemas.microsoft.com/office/drawing/2014/main" id="{FA57F446-FEB1-2C4E-8953-BFDD617AC2D6}"/>
              </a:ext>
            </a:extLst>
          </p:cNvPr>
          <p:cNvSpPr txBox="1"/>
          <p:nvPr/>
        </p:nvSpPr>
        <p:spPr>
          <a:xfrm>
            <a:off x="5567571" y="1600377"/>
            <a:ext cx="3478814"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今後２年間の</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KPI</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60CB8CAF-C9CD-6B72-8AC5-3585FB8BB5CB}"/>
              </a:ext>
            </a:extLst>
          </p:cNvPr>
          <p:cNvSpPr/>
          <p:nvPr/>
        </p:nvSpPr>
        <p:spPr bwMode="auto">
          <a:xfrm>
            <a:off x="922318" y="4714829"/>
            <a:ext cx="4605906"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企業のビジョンを共有し、職場環境を整えることで従業員の満足度を高め、成長を支援することができるような、「従業員が幸せになれる職場づくり」を行う。</a:t>
            </a:r>
          </a:p>
        </p:txBody>
      </p:sp>
      <p:sp>
        <p:nvSpPr>
          <p:cNvPr id="31" name="正方形/長方形 30">
            <a:extLst>
              <a:ext uri="{FF2B5EF4-FFF2-40B4-BE49-F238E27FC236}">
                <a16:creationId xmlns:a16="http://schemas.microsoft.com/office/drawing/2014/main" id="{747DA196-F746-6ADF-9207-B925A491AF04}"/>
              </a:ext>
            </a:extLst>
          </p:cNvPr>
          <p:cNvSpPr/>
          <p:nvPr/>
        </p:nvSpPr>
        <p:spPr bwMode="auto">
          <a:xfrm>
            <a:off x="96513" y="4713280"/>
            <a:ext cx="785768" cy="792000"/>
          </a:xfrm>
          <a:prstGeom prst="rect">
            <a:avLst/>
          </a:prstGeom>
          <a:solidFill>
            <a:srgbClr val="D6E0FF"/>
          </a:solid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32" name="正方形/長方形 31">
            <a:extLst>
              <a:ext uri="{FF2B5EF4-FFF2-40B4-BE49-F238E27FC236}">
                <a16:creationId xmlns:a16="http://schemas.microsoft.com/office/drawing/2014/main" id="{CD257C58-23EB-C588-09DC-904DA82700A3}"/>
              </a:ext>
            </a:extLst>
          </p:cNvPr>
          <p:cNvSpPr/>
          <p:nvPr/>
        </p:nvSpPr>
        <p:spPr bwMode="auto">
          <a:xfrm>
            <a:off x="5565221" y="4713280"/>
            <a:ext cx="2196492"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従業員満足度の</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総合満足度スコア</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a:extLst>
              <a:ext uri="{FF2B5EF4-FFF2-40B4-BE49-F238E27FC236}">
                <a16:creationId xmlns:a16="http://schemas.microsoft.com/office/drawing/2014/main" id="{38AB0BEE-BDD8-02A3-9BDF-92ACA52F8A49}"/>
              </a:ext>
            </a:extLst>
          </p:cNvPr>
          <p:cNvSpPr/>
          <p:nvPr/>
        </p:nvSpPr>
        <p:spPr bwMode="auto">
          <a:xfrm>
            <a:off x="7817443" y="4713164"/>
            <a:ext cx="1239863"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56.4</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67.2</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a:extLst>
              <a:ext uri="{FF2B5EF4-FFF2-40B4-BE49-F238E27FC236}">
                <a16:creationId xmlns:a16="http://schemas.microsoft.com/office/drawing/2014/main" id="{5F96DDB6-A298-7D6E-34B5-B20DDB972A29}"/>
              </a:ext>
            </a:extLst>
          </p:cNvPr>
          <p:cNvSpPr/>
          <p:nvPr/>
        </p:nvSpPr>
        <p:spPr bwMode="auto">
          <a:xfrm>
            <a:off x="923008" y="5595413"/>
            <a:ext cx="4605906"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自社所有観光施設「</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Gala</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青い海」での工芸市の定期開催。</a:t>
            </a:r>
          </a:p>
        </p:txBody>
      </p:sp>
      <p:sp>
        <p:nvSpPr>
          <p:cNvPr id="35" name="正方形/長方形 34">
            <a:extLst>
              <a:ext uri="{FF2B5EF4-FFF2-40B4-BE49-F238E27FC236}">
                <a16:creationId xmlns:a16="http://schemas.microsoft.com/office/drawing/2014/main" id="{54EF7567-CF64-DAB2-F212-7A3B99FAB71C}"/>
              </a:ext>
            </a:extLst>
          </p:cNvPr>
          <p:cNvSpPr/>
          <p:nvPr/>
        </p:nvSpPr>
        <p:spPr bwMode="auto">
          <a:xfrm>
            <a:off x="97203" y="5602966"/>
            <a:ext cx="785768" cy="792000"/>
          </a:xfrm>
          <a:prstGeom prst="rect">
            <a:avLst/>
          </a:prstGeom>
          <a:solidFill>
            <a:srgbClr val="D6E0FF"/>
          </a:solid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36" name="正方形/長方形 35">
            <a:extLst>
              <a:ext uri="{FF2B5EF4-FFF2-40B4-BE49-F238E27FC236}">
                <a16:creationId xmlns:a16="http://schemas.microsoft.com/office/drawing/2014/main" id="{7891FA3D-254A-8C91-FAEC-3321B3FF6AFD}"/>
              </a:ext>
            </a:extLst>
          </p:cNvPr>
          <p:cNvSpPr/>
          <p:nvPr/>
        </p:nvSpPr>
        <p:spPr bwMode="auto">
          <a:xfrm>
            <a:off x="5565950" y="5603355"/>
            <a:ext cx="2196492"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開催回</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a:extLst>
              <a:ext uri="{FF2B5EF4-FFF2-40B4-BE49-F238E27FC236}">
                <a16:creationId xmlns:a16="http://schemas.microsoft.com/office/drawing/2014/main" id="{D8704575-0138-5146-D7D7-A0886A5C7896}"/>
              </a:ext>
            </a:extLst>
          </p:cNvPr>
          <p:cNvSpPr/>
          <p:nvPr/>
        </p:nvSpPr>
        <p:spPr bwMode="auto">
          <a:xfrm>
            <a:off x="7818823" y="5602966"/>
            <a:ext cx="1239863"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回⇒年</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20480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1DC9E0E-CE32-411E-A431-F3FAC44461D5}"/>
              </a:ext>
            </a:extLst>
          </p:cNvPr>
          <p:cNvSpPr>
            <a:spLocks noGrp="1"/>
          </p:cNvSpPr>
          <p:nvPr>
            <p:ph type="title"/>
          </p:nvPr>
        </p:nvSpPr>
        <p:spPr>
          <a:xfrm>
            <a:off x="446278" y="104789"/>
            <a:ext cx="8282086" cy="554481"/>
          </a:xfrm>
        </p:spPr>
        <p:txBody>
          <a:bodyPr/>
          <a:lstStyle/>
          <a:p>
            <a:r>
              <a:rPr lang="ja-JP" altLang="en-US" dirty="0">
                <a:latin typeface="Meiryo UI" panose="020B0604030504040204" pitchFamily="50" charset="-128"/>
              </a:rPr>
              <a:t>３．</a:t>
            </a:r>
            <a:r>
              <a:rPr lang="ja-JP" altLang="en-US" dirty="0">
                <a:latin typeface="Meiryo UI" panose="020B0604030504040204" pitchFamily="50" charset="-128"/>
                <a:ea typeface="Meiryo UI" panose="020B0604030504040204" pitchFamily="50" charset="-128"/>
              </a:rPr>
              <a:t>認証団体が「今後２年間で特に注力する活動・取組」の内容（</a:t>
            </a:r>
            <a:r>
              <a:rPr lang="en-US" altLang="ja-JP" dirty="0">
                <a:latin typeface="Meiryo UI" panose="020B0604030504040204" pitchFamily="50" charset="-128"/>
              </a:rPr>
              <a:t>10</a:t>
            </a:r>
            <a:r>
              <a:rPr lang="en-US"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rPr>
              <a:t>11</a:t>
            </a:r>
            <a:r>
              <a:rPr lang="ja-JP" altLang="en-US" dirty="0">
                <a:latin typeface="Meiryo UI" panose="020B0604030504040204" pitchFamily="50" charset="-128"/>
                <a:ea typeface="Meiryo UI" panose="020B0604030504040204" pitchFamily="50" charset="-128"/>
              </a:rPr>
              <a:t>）</a:t>
            </a:r>
          </a:p>
        </p:txBody>
      </p:sp>
      <p:sp>
        <p:nvSpPr>
          <p:cNvPr id="37" name="四角形: 角を丸くする 36">
            <a:extLst>
              <a:ext uri="{FF2B5EF4-FFF2-40B4-BE49-F238E27FC236}">
                <a16:creationId xmlns:a16="http://schemas.microsoft.com/office/drawing/2014/main" id="{657709EA-00FA-1E3B-6E72-0F0BA454ED7C}"/>
              </a:ext>
            </a:extLst>
          </p:cNvPr>
          <p:cNvSpPr/>
          <p:nvPr/>
        </p:nvSpPr>
        <p:spPr bwMode="auto">
          <a:xfrm>
            <a:off x="97616" y="1119970"/>
            <a:ext cx="3880495" cy="27318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No.10</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：大同火災海上保険株式会社</a:t>
            </a:r>
          </a:p>
        </p:txBody>
      </p:sp>
      <p:sp>
        <p:nvSpPr>
          <p:cNvPr id="39" name="正方形/長方形 38">
            <a:extLst>
              <a:ext uri="{FF2B5EF4-FFF2-40B4-BE49-F238E27FC236}">
                <a16:creationId xmlns:a16="http://schemas.microsoft.com/office/drawing/2014/main" id="{9154C01B-A732-2AE2-DDBD-93088BAC9992}"/>
              </a:ext>
            </a:extLst>
          </p:cNvPr>
          <p:cNvSpPr/>
          <p:nvPr/>
        </p:nvSpPr>
        <p:spPr bwMode="auto">
          <a:xfrm>
            <a:off x="921628" y="2767843"/>
            <a:ext cx="4605906"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経済産業省が推進している中小事業者向け「事業継続力強化計画認定制度」の周知・普及を図り、県内中小事業者における計画策定や認定取得手続き</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進捗管理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一連の取組支援により、県内事業者の事業継続を支援する。</a:t>
            </a:r>
          </a:p>
        </p:txBody>
      </p:sp>
      <p:sp>
        <p:nvSpPr>
          <p:cNvPr id="40" name="正方形/長方形 39">
            <a:extLst>
              <a:ext uri="{FF2B5EF4-FFF2-40B4-BE49-F238E27FC236}">
                <a16:creationId xmlns:a16="http://schemas.microsoft.com/office/drawing/2014/main" id="{DF106284-2340-FA3B-B8F8-8C75FB1E49D6}"/>
              </a:ext>
            </a:extLst>
          </p:cNvPr>
          <p:cNvSpPr/>
          <p:nvPr/>
        </p:nvSpPr>
        <p:spPr bwMode="auto">
          <a:xfrm>
            <a:off x="921628" y="3688746"/>
            <a:ext cx="4605906"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紙媒体で発行している「保険証券」につき、当社ホームページの</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マイページ（個人のお客さま専用ページ）</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から閲覧可能な「</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Web</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証券」を導入する。</a:t>
            </a:r>
          </a:p>
        </p:txBody>
      </p:sp>
      <p:sp>
        <p:nvSpPr>
          <p:cNvPr id="41" name="正方形/長方形 40">
            <a:extLst>
              <a:ext uri="{FF2B5EF4-FFF2-40B4-BE49-F238E27FC236}">
                <a16:creationId xmlns:a16="http://schemas.microsoft.com/office/drawing/2014/main" id="{EB2B0B4F-1A06-ACDB-B5FF-7FED25ECAD3A}"/>
              </a:ext>
            </a:extLst>
          </p:cNvPr>
          <p:cNvSpPr/>
          <p:nvPr/>
        </p:nvSpPr>
        <p:spPr bwMode="auto">
          <a:xfrm>
            <a:off x="921628" y="1877390"/>
            <a:ext cx="4605906"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沖縄県へのインバウンド旅行者向けに、事故時のケガや病気などの際で生じた費用の補償に加え、付帯サービス（提携先の外国人対応が可能な医療機関手配サービス、治療費キャッシュレスサービス、 電話による医療通訳サービス等）を提供し、安心・安全な旅行プランを推進する。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a:extLst>
              <a:ext uri="{FF2B5EF4-FFF2-40B4-BE49-F238E27FC236}">
                <a16:creationId xmlns:a16="http://schemas.microsoft.com/office/drawing/2014/main" id="{2425660C-9E12-79BF-0785-1F2E64F25393}"/>
              </a:ext>
            </a:extLst>
          </p:cNvPr>
          <p:cNvSpPr/>
          <p:nvPr/>
        </p:nvSpPr>
        <p:spPr bwMode="auto">
          <a:xfrm>
            <a:off x="95823" y="2775340"/>
            <a:ext cx="785768" cy="792000"/>
          </a:xfrm>
          <a:prstGeom prst="rect">
            <a:avLst/>
          </a:prstGeom>
          <a:solidFill>
            <a:srgbClr val="D6E0FF"/>
          </a:solid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43" name="正方形/長方形 42">
            <a:extLst>
              <a:ext uri="{FF2B5EF4-FFF2-40B4-BE49-F238E27FC236}">
                <a16:creationId xmlns:a16="http://schemas.microsoft.com/office/drawing/2014/main" id="{03E817C3-B537-7C62-BC9B-EE5F1E77A374}"/>
              </a:ext>
            </a:extLst>
          </p:cNvPr>
          <p:cNvSpPr/>
          <p:nvPr/>
        </p:nvSpPr>
        <p:spPr bwMode="auto">
          <a:xfrm>
            <a:off x="95823" y="3688746"/>
            <a:ext cx="785768" cy="792000"/>
          </a:xfrm>
          <a:prstGeom prst="rect">
            <a:avLst/>
          </a:prstGeom>
          <a:solidFill>
            <a:srgbClr val="CCFF99"/>
          </a:solid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環境</a:t>
            </a:r>
          </a:p>
        </p:txBody>
      </p:sp>
      <p:sp>
        <p:nvSpPr>
          <p:cNvPr id="44" name="正方形/長方形 43">
            <a:extLst>
              <a:ext uri="{FF2B5EF4-FFF2-40B4-BE49-F238E27FC236}">
                <a16:creationId xmlns:a16="http://schemas.microsoft.com/office/drawing/2014/main" id="{E8F055A7-CB7D-325C-4636-34A44E878901}"/>
              </a:ext>
            </a:extLst>
          </p:cNvPr>
          <p:cNvSpPr/>
          <p:nvPr/>
        </p:nvSpPr>
        <p:spPr bwMode="auto">
          <a:xfrm>
            <a:off x="95823" y="1877390"/>
            <a:ext cx="785768" cy="792000"/>
          </a:xfrm>
          <a:prstGeom prst="rect">
            <a:avLst/>
          </a:prstGeom>
          <a:solidFill>
            <a:srgbClr val="EEBBB8"/>
          </a:solid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経済</a:t>
            </a:r>
          </a:p>
        </p:txBody>
      </p:sp>
      <p:sp>
        <p:nvSpPr>
          <p:cNvPr id="46" name="正方形/長方形 45">
            <a:extLst>
              <a:ext uri="{FF2B5EF4-FFF2-40B4-BE49-F238E27FC236}">
                <a16:creationId xmlns:a16="http://schemas.microsoft.com/office/drawing/2014/main" id="{F90C12F2-E5C7-1704-42AB-01B24D56BBDA}"/>
              </a:ext>
            </a:extLst>
          </p:cNvPr>
          <p:cNvSpPr/>
          <p:nvPr/>
        </p:nvSpPr>
        <p:spPr bwMode="auto">
          <a:xfrm>
            <a:off x="5567571" y="3692450"/>
            <a:ext cx="2196492"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zh-TW" sz="1200" dirty="0">
                <a:latin typeface="Meiryo UI" panose="020B0604030504040204" pitchFamily="50" charset="-128"/>
                <a:ea typeface="Meiryo UI" panose="020B0604030504040204" pitchFamily="50" charset="-128"/>
                <a:cs typeface="Meiryo UI" panose="020B0604030504040204" pitchFamily="50" charset="-128"/>
              </a:rPr>
              <a:t>WEB</a:t>
            </a:r>
            <a:r>
              <a:rPr kumimoji="1" lang="zh-TW" altLang="en-US" sz="1200" dirty="0">
                <a:latin typeface="Meiryo UI" panose="020B0604030504040204" pitchFamily="50" charset="-128"/>
                <a:ea typeface="Meiryo UI" panose="020B0604030504040204" pitchFamily="50" charset="-128"/>
                <a:cs typeface="Meiryo UI" panose="020B0604030504040204" pitchFamily="50" charset="-128"/>
              </a:rPr>
              <a:t>証券率（自動車保険）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a:extLst>
              <a:ext uri="{FF2B5EF4-FFF2-40B4-BE49-F238E27FC236}">
                <a16:creationId xmlns:a16="http://schemas.microsoft.com/office/drawing/2014/main" id="{C115E0A3-9628-9C81-3C28-78675E943B3C}"/>
              </a:ext>
            </a:extLst>
          </p:cNvPr>
          <p:cNvSpPr/>
          <p:nvPr/>
        </p:nvSpPr>
        <p:spPr bwMode="auto">
          <a:xfrm>
            <a:off x="5564570" y="1877862"/>
            <a:ext cx="2196492"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補償対象となる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「インバウンド旅行者数」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a:extLst>
              <a:ext uri="{FF2B5EF4-FFF2-40B4-BE49-F238E27FC236}">
                <a16:creationId xmlns:a16="http://schemas.microsoft.com/office/drawing/2014/main" id="{24F81C22-7AEE-EE97-9B65-0B083613BCB7}"/>
              </a:ext>
            </a:extLst>
          </p:cNvPr>
          <p:cNvSpPr/>
          <p:nvPr/>
        </p:nvSpPr>
        <p:spPr bwMode="auto">
          <a:xfrm>
            <a:off x="5564570" y="2775730"/>
            <a:ext cx="2196492"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zh-TW" altLang="en-US" sz="1200" dirty="0">
                <a:latin typeface="Meiryo UI" panose="020B0604030504040204" pitchFamily="50" charset="-128"/>
                <a:ea typeface="Meiryo UI" panose="020B0604030504040204" pitchFamily="50" charset="-128"/>
                <a:cs typeface="Meiryo UI" panose="020B0604030504040204" pitchFamily="50" charset="-128"/>
              </a:rPr>
              <a:t>認定取得企業数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a:extLst>
              <a:ext uri="{FF2B5EF4-FFF2-40B4-BE49-F238E27FC236}">
                <a16:creationId xmlns:a16="http://schemas.microsoft.com/office/drawing/2014/main" id="{75184764-D321-BC27-9CF1-B7D66083CADE}"/>
              </a:ext>
            </a:extLst>
          </p:cNvPr>
          <p:cNvSpPr/>
          <p:nvPr/>
        </p:nvSpPr>
        <p:spPr bwMode="auto">
          <a:xfrm>
            <a:off x="7820444" y="3692061"/>
            <a:ext cx="1239863"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0.4%</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a:extLst>
              <a:ext uri="{FF2B5EF4-FFF2-40B4-BE49-F238E27FC236}">
                <a16:creationId xmlns:a16="http://schemas.microsoft.com/office/drawing/2014/main" id="{CC51B49F-D6A5-C646-AD27-0A8FB68A0EA5}"/>
              </a:ext>
            </a:extLst>
          </p:cNvPr>
          <p:cNvSpPr/>
          <p:nvPr/>
        </p:nvSpPr>
        <p:spPr bwMode="auto">
          <a:xfrm>
            <a:off x="7817443" y="1877473"/>
            <a:ext cx="1239863"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5,000</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人</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a:extLst>
              <a:ext uri="{FF2B5EF4-FFF2-40B4-BE49-F238E27FC236}">
                <a16:creationId xmlns:a16="http://schemas.microsoft.com/office/drawing/2014/main" id="{959336BB-7FEF-E93E-1291-A8DF8EB7C565}"/>
              </a:ext>
            </a:extLst>
          </p:cNvPr>
          <p:cNvSpPr/>
          <p:nvPr/>
        </p:nvSpPr>
        <p:spPr bwMode="auto">
          <a:xfrm>
            <a:off x="7817443" y="2775341"/>
            <a:ext cx="1239863"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⇒のべ</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企業</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a:extLst>
              <a:ext uri="{FF2B5EF4-FFF2-40B4-BE49-F238E27FC236}">
                <a16:creationId xmlns:a16="http://schemas.microsoft.com/office/drawing/2014/main" id="{E91BC7FA-3142-6FBD-66E3-0B9EFFF00439}"/>
              </a:ext>
            </a:extLst>
          </p:cNvPr>
          <p:cNvSpPr txBox="1"/>
          <p:nvPr/>
        </p:nvSpPr>
        <p:spPr>
          <a:xfrm>
            <a:off x="94597" y="1488843"/>
            <a:ext cx="5431712"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取組概要</a:t>
            </a:r>
          </a:p>
        </p:txBody>
      </p:sp>
      <p:sp>
        <p:nvSpPr>
          <p:cNvPr id="78" name="テキスト ボックス 77">
            <a:extLst>
              <a:ext uri="{FF2B5EF4-FFF2-40B4-BE49-F238E27FC236}">
                <a16:creationId xmlns:a16="http://schemas.microsoft.com/office/drawing/2014/main" id="{4EC6CC7E-A31A-7B35-5183-4457C9A4B620}"/>
              </a:ext>
            </a:extLst>
          </p:cNvPr>
          <p:cNvSpPr txBox="1"/>
          <p:nvPr/>
        </p:nvSpPr>
        <p:spPr>
          <a:xfrm>
            <a:off x="5567571" y="1488843"/>
            <a:ext cx="3478814"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今後２年間の</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KPI</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コンテンツ プレースホルダー 4">
            <a:extLst>
              <a:ext uri="{FF2B5EF4-FFF2-40B4-BE49-F238E27FC236}">
                <a16:creationId xmlns:a16="http://schemas.microsoft.com/office/drawing/2014/main" id="{57263496-DCB6-29EF-4BAE-888D881C7A5B}"/>
              </a:ext>
            </a:extLst>
          </p:cNvPr>
          <p:cNvSpPr>
            <a:spLocks noGrp="1"/>
          </p:cNvSpPr>
          <p:nvPr>
            <p:ph idx="10"/>
          </p:nvPr>
        </p:nvSpPr>
        <p:spPr>
          <a:xfrm>
            <a:off x="446276" y="748205"/>
            <a:ext cx="7965000" cy="220461"/>
          </a:xfrm>
        </p:spPr>
        <p:txBody>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認証団体が「今後２年間で特に注力する活動</a:t>
            </a:r>
            <a:r>
              <a:rPr lang="ja-JP" altLang="en-US" sz="1400" dirty="0">
                <a:latin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取組」を紹介します。</a:t>
            </a:r>
            <a:endParaRPr lang="en-US" altLang="ja-JP" sz="14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5AFD0296-8AF5-67F6-2C00-197A920124FC}"/>
              </a:ext>
            </a:extLst>
          </p:cNvPr>
          <p:cNvSpPr/>
          <p:nvPr/>
        </p:nvSpPr>
        <p:spPr bwMode="auto">
          <a:xfrm>
            <a:off x="921628" y="4602461"/>
            <a:ext cx="4605906"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が活躍しやすい風土づくりとキャリア形成を行う。社内でプロジェクトを発足し、「意識改革」「働きやすい職場づくり」「キャリア形成」「女性の健康支援」の４つを柱に、女性従業員のみならず男性従業員、管理職、経営陣など社内のステークホルダーを対象として取り組みを推進・展開する。</a:t>
            </a:r>
          </a:p>
        </p:txBody>
      </p:sp>
      <p:sp>
        <p:nvSpPr>
          <p:cNvPr id="3" name="正方形/長方形 2">
            <a:extLst>
              <a:ext uri="{FF2B5EF4-FFF2-40B4-BE49-F238E27FC236}">
                <a16:creationId xmlns:a16="http://schemas.microsoft.com/office/drawing/2014/main" id="{03B31BEC-F1BC-4862-9A2E-07F1C1309F1D}"/>
              </a:ext>
            </a:extLst>
          </p:cNvPr>
          <p:cNvSpPr/>
          <p:nvPr/>
        </p:nvSpPr>
        <p:spPr bwMode="auto">
          <a:xfrm>
            <a:off x="95823" y="4600911"/>
            <a:ext cx="785768" cy="792000"/>
          </a:xfrm>
          <a:prstGeom prst="rect">
            <a:avLst/>
          </a:prstGeom>
          <a:solidFill>
            <a:srgbClr val="D6E0FF"/>
          </a:solid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5" name="正方形/長方形 4">
            <a:extLst>
              <a:ext uri="{FF2B5EF4-FFF2-40B4-BE49-F238E27FC236}">
                <a16:creationId xmlns:a16="http://schemas.microsoft.com/office/drawing/2014/main" id="{63645E41-3A53-7543-64EF-750E499835F5}"/>
              </a:ext>
            </a:extLst>
          </p:cNvPr>
          <p:cNvSpPr/>
          <p:nvPr/>
        </p:nvSpPr>
        <p:spPr bwMode="auto">
          <a:xfrm>
            <a:off x="5564570" y="4610307"/>
            <a:ext cx="2196492"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社内の意識改革および</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女性向けキャリア研修実施数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80F45EFB-69DF-A97D-C239-B1440051FEFB}"/>
              </a:ext>
            </a:extLst>
          </p:cNvPr>
          <p:cNvSpPr/>
          <p:nvPr/>
        </p:nvSpPr>
        <p:spPr bwMode="auto">
          <a:xfrm>
            <a:off x="7817443" y="4609918"/>
            <a:ext cx="1239863"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回⇒のべ</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a:extLst>
              <a:ext uri="{FF2B5EF4-FFF2-40B4-BE49-F238E27FC236}">
                <a16:creationId xmlns:a16="http://schemas.microsoft.com/office/drawing/2014/main" id="{683A6BAE-DAA5-3DB9-F659-8D21984F286B}"/>
              </a:ext>
            </a:extLst>
          </p:cNvPr>
          <p:cNvSpPr/>
          <p:nvPr/>
        </p:nvSpPr>
        <p:spPr bwMode="auto">
          <a:xfrm>
            <a:off x="920402" y="5497534"/>
            <a:ext cx="4605906"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県内</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社とのスタートアップ支援プログラム（オキナワスタートアッププログラム）を通したスタートアップの成長への後押し、業務提携、資金支援を推進。</a:t>
            </a:r>
          </a:p>
        </p:txBody>
      </p:sp>
      <p:sp>
        <p:nvSpPr>
          <p:cNvPr id="49" name="正方形/長方形 48">
            <a:extLst>
              <a:ext uri="{FF2B5EF4-FFF2-40B4-BE49-F238E27FC236}">
                <a16:creationId xmlns:a16="http://schemas.microsoft.com/office/drawing/2014/main" id="{BADA9F05-E08A-7726-78B6-8DD9680B1C0C}"/>
              </a:ext>
            </a:extLst>
          </p:cNvPr>
          <p:cNvSpPr/>
          <p:nvPr/>
        </p:nvSpPr>
        <p:spPr bwMode="auto">
          <a:xfrm>
            <a:off x="94597" y="5496955"/>
            <a:ext cx="785768" cy="792000"/>
          </a:xfrm>
          <a:prstGeom prst="rect">
            <a:avLst/>
          </a:prstGeom>
          <a:solidFill>
            <a:srgbClr val="EEBBB8"/>
          </a:solid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経済</a:t>
            </a:r>
          </a:p>
        </p:txBody>
      </p:sp>
      <p:sp>
        <p:nvSpPr>
          <p:cNvPr id="50" name="正方形/長方形 49">
            <a:extLst>
              <a:ext uri="{FF2B5EF4-FFF2-40B4-BE49-F238E27FC236}">
                <a16:creationId xmlns:a16="http://schemas.microsoft.com/office/drawing/2014/main" id="{470BDEF7-680D-72CB-92CD-7024CB5989DE}"/>
              </a:ext>
            </a:extLst>
          </p:cNvPr>
          <p:cNvSpPr/>
          <p:nvPr/>
        </p:nvSpPr>
        <p:spPr bwMode="auto">
          <a:xfrm>
            <a:off x="5563344" y="5498006"/>
            <a:ext cx="2196492"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スタートアップとの</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業務提携・出資数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908CDCCE-7E54-874D-59E8-850DF7F042F4}"/>
              </a:ext>
            </a:extLst>
          </p:cNvPr>
          <p:cNvSpPr/>
          <p:nvPr/>
        </p:nvSpPr>
        <p:spPr bwMode="auto">
          <a:xfrm>
            <a:off x="7816217" y="5497617"/>
            <a:ext cx="1239863"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⇒のべ</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3846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1DC9E0E-CE32-411E-A431-F3FAC44461D5}"/>
              </a:ext>
            </a:extLst>
          </p:cNvPr>
          <p:cNvSpPr>
            <a:spLocks noGrp="1"/>
          </p:cNvSpPr>
          <p:nvPr>
            <p:ph type="title"/>
          </p:nvPr>
        </p:nvSpPr>
        <p:spPr>
          <a:xfrm>
            <a:off x="446278" y="104789"/>
            <a:ext cx="8282086" cy="554481"/>
          </a:xfrm>
        </p:spPr>
        <p:txBody>
          <a:bodyPr/>
          <a:lstStyle/>
          <a:p>
            <a:r>
              <a:rPr lang="ja-JP" altLang="en-US" dirty="0">
                <a:latin typeface="Meiryo UI" panose="020B0604030504040204" pitchFamily="50" charset="-128"/>
              </a:rPr>
              <a:t>３．</a:t>
            </a:r>
            <a:r>
              <a:rPr lang="ja-JP" altLang="en-US" dirty="0">
                <a:latin typeface="Meiryo UI" panose="020B0604030504040204" pitchFamily="50" charset="-128"/>
                <a:ea typeface="Meiryo UI" panose="020B0604030504040204" pitchFamily="50" charset="-128"/>
              </a:rPr>
              <a:t>認証団体が「今後２年間で特に注力する活動・取組」の内容（</a:t>
            </a:r>
            <a:r>
              <a:rPr lang="en-US" altLang="ja-JP" dirty="0">
                <a:latin typeface="Meiryo UI" panose="020B0604030504040204" pitchFamily="50" charset="-128"/>
                <a:ea typeface="Meiryo UI" panose="020B0604030504040204" pitchFamily="50" charset="-128"/>
              </a:rPr>
              <a:t>11/11</a:t>
            </a:r>
            <a:r>
              <a:rPr lang="ja-JP" altLang="en-US" dirty="0">
                <a:latin typeface="Meiryo UI" panose="020B0604030504040204" pitchFamily="50" charset="-128"/>
                <a:ea typeface="Meiryo UI" panose="020B0604030504040204" pitchFamily="50" charset="-128"/>
              </a:rPr>
              <a:t>）</a:t>
            </a:r>
          </a:p>
        </p:txBody>
      </p:sp>
      <p:sp>
        <p:nvSpPr>
          <p:cNvPr id="79" name="コンテンツ プレースホルダー 4">
            <a:extLst>
              <a:ext uri="{FF2B5EF4-FFF2-40B4-BE49-F238E27FC236}">
                <a16:creationId xmlns:a16="http://schemas.microsoft.com/office/drawing/2014/main" id="{57263496-DCB6-29EF-4BAE-888D881C7A5B}"/>
              </a:ext>
            </a:extLst>
          </p:cNvPr>
          <p:cNvSpPr>
            <a:spLocks noGrp="1"/>
          </p:cNvSpPr>
          <p:nvPr>
            <p:ph idx="10"/>
          </p:nvPr>
        </p:nvSpPr>
        <p:spPr>
          <a:xfrm>
            <a:off x="446276" y="748205"/>
            <a:ext cx="7965000" cy="220461"/>
          </a:xfrm>
        </p:spPr>
        <p:txBody>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認証団体が「今後２年間で特に注力する活動</a:t>
            </a:r>
            <a:r>
              <a:rPr lang="ja-JP" altLang="en-US" sz="1400" dirty="0">
                <a:latin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取組」を紹介します。</a:t>
            </a:r>
            <a:endParaRPr lang="en-US" altLang="ja-JP" sz="1400"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B4556364-E106-6483-DAE0-203A3B1EC799}"/>
              </a:ext>
            </a:extLst>
          </p:cNvPr>
          <p:cNvSpPr/>
          <p:nvPr/>
        </p:nvSpPr>
        <p:spPr bwMode="auto">
          <a:xfrm>
            <a:off x="97616" y="1014208"/>
            <a:ext cx="3880495" cy="27318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No.</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：株式会社</a:t>
            </a:r>
            <a:r>
              <a:rPr kumimoji="1" lang="en-US" altLang="ja-JP" sz="1400" b="1" dirty="0" err="1">
                <a:latin typeface="Meiryo UI" panose="020B0604030504040204" pitchFamily="50" charset="-128"/>
                <a:ea typeface="Meiryo UI" panose="020B0604030504040204" pitchFamily="50" charset="-128"/>
                <a:cs typeface="Meiryo UI" panose="020B0604030504040204" pitchFamily="50" charset="-128"/>
              </a:rPr>
              <a:t>okicom</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2CED32B6-2D9D-878A-7997-31103B39E84A}"/>
              </a:ext>
            </a:extLst>
          </p:cNvPr>
          <p:cNvSpPr/>
          <p:nvPr/>
        </p:nvSpPr>
        <p:spPr bwMode="auto">
          <a:xfrm>
            <a:off x="921628" y="2585911"/>
            <a:ext cx="4605906"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沖縄県内の大学</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高校</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中学生向けに</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領域を活用した</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に関する講話の提供。</a:t>
            </a:r>
          </a:p>
        </p:txBody>
      </p:sp>
      <p:sp>
        <p:nvSpPr>
          <p:cNvPr id="10" name="正方形/長方形 9">
            <a:extLst>
              <a:ext uri="{FF2B5EF4-FFF2-40B4-BE49-F238E27FC236}">
                <a16:creationId xmlns:a16="http://schemas.microsoft.com/office/drawing/2014/main" id="{0D879EB6-9681-5DC1-5703-070638933EBE}"/>
              </a:ext>
            </a:extLst>
          </p:cNvPr>
          <p:cNvSpPr/>
          <p:nvPr/>
        </p:nvSpPr>
        <p:spPr bwMode="auto">
          <a:xfrm>
            <a:off x="921628" y="3432854"/>
            <a:ext cx="4605906"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株式会社</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BAGASSE UPCYCLE</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を設立しかりゆしの搾りかす（バガス）を利用した循環型経済ビジネスモデル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構築する。かりゆしウェアのシェアリングサービスを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定着させ</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、マーケットシェアを上げる。</a:t>
            </a:r>
          </a:p>
        </p:txBody>
      </p:sp>
      <p:sp>
        <p:nvSpPr>
          <p:cNvPr id="12" name="正方形/長方形 11">
            <a:extLst>
              <a:ext uri="{FF2B5EF4-FFF2-40B4-BE49-F238E27FC236}">
                <a16:creationId xmlns:a16="http://schemas.microsoft.com/office/drawing/2014/main" id="{2B4740EE-FDE8-66BA-A740-1D1D4FEF4360}"/>
              </a:ext>
            </a:extLst>
          </p:cNvPr>
          <p:cNvSpPr/>
          <p:nvPr/>
        </p:nvSpPr>
        <p:spPr bwMode="auto">
          <a:xfrm>
            <a:off x="921628" y="1733921"/>
            <a:ext cx="4605906"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沖縄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DX</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プロジェクトにおける、（一社）琉球びんがた普及伝承コンソーシアムを設立し、会員企業と共同し琉球紅型の魅力を全世界に普及啓発。また、著作権問題や後継者問題などの課題解決に取り組む。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3A5C3D99-7B3E-0EE8-5B8E-0029598EFE7F}"/>
              </a:ext>
            </a:extLst>
          </p:cNvPr>
          <p:cNvSpPr/>
          <p:nvPr/>
        </p:nvSpPr>
        <p:spPr bwMode="auto">
          <a:xfrm>
            <a:off x="95823" y="2584361"/>
            <a:ext cx="785768" cy="792000"/>
          </a:xfrm>
          <a:prstGeom prst="rect">
            <a:avLst/>
          </a:prstGeom>
          <a:solidFill>
            <a:srgbClr val="D6E0FF"/>
          </a:solid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15" name="正方形/長方形 14">
            <a:extLst>
              <a:ext uri="{FF2B5EF4-FFF2-40B4-BE49-F238E27FC236}">
                <a16:creationId xmlns:a16="http://schemas.microsoft.com/office/drawing/2014/main" id="{F96002CC-2C25-A3CC-AD55-7B1A187DDA17}"/>
              </a:ext>
            </a:extLst>
          </p:cNvPr>
          <p:cNvSpPr/>
          <p:nvPr/>
        </p:nvSpPr>
        <p:spPr bwMode="auto">
          <a:xfrm>
            <a:off x="95823" y="3432854"/>
            <a:ext cx="785768" cy="792000"/>
          </a:xfrm>
          <a:prstGeom prst="rect">
            <a:avLst/>
          </a:prstGeom>
          <a:solidFill>
            <a:srgbClr val="CCFF99"/>
          </a:solid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環境</a:t>
            </a:r>
          </a:p>
        </p:txBody>
      </p:sp>
      <p:sp>
        <p:nvSpPr>
          <p:cNvPr id="18" name="正方形/長方形 17">
            <a:extLst>
              <a:ext uri="{FF2B5EF4-FFF2-40B4-BE49-F238E27FC236}">
                <a16:creationId xmlns:a16="http://schemas.microsoft.com/office/drawing/2014/main" id="{883F1BD7-570C-CD47-5126-91DB6E0FF15B}"/>
              </a:ext>
            </a:extLst>
          </p:cNvPr>
          <p:cNvSpPr/>
          <p:nvPr/>
        </p:nvSpPr>
        <p:spPr bwMode="auto">
          <a:xfrm>
            <a:off x="95823" y="1733921"/>
            <a:ext cx="785768" cy="792000"/>
          </a:xfrm>
          <a:prstGeom prst="rect">
            <a:avLst/>
          </a:prstGeom>
          <a:solidFill>
            <a:srgbClr val="EEBBB8"/>
          </a:solid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経済</a:t>
            </a:r>
          </a:p>
        </p:txBody>
      </p:sp>
      <p:sp>
        <p:nvSpPr>
          <p:cNvPr id="19" name="正方形/長方形 18">
            <a:extLst>
              <a:ext uri="{FF2B5EF4-FFF2-40B4-BE49-F238E27FC236}">
                <a16:creationId xmlns:a16="http://schemas.microsoft.com/office/drawing/2014/main" id="{9C722D2D-F83E-06CB-CA10-83F62D8DBDF8}"/>
              </a:ext>
            </a:extLst>
          </p:cNvPr>
          <p:cNvSpPr/>
          <p:nvPr/>
        </p:nvSpPr>
        <p:spPr bwMode="auto">
          <a:xfrm>
            <a:off x="5567571" y="3436558"/>
            <a:ext cx="2196492"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レンタル数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E57BF298-7868-656B-E6C7-244D271EC971}"/>
              </a:ext>
            </a:extLst>
          </p:cNvPr>
          <p:cNvSpPr/>
          <p:nvPr/>
        </p:nvSpPr>
        <p:spPr bwMode="auto">
          <a:xfrm>
            <a:off x="5564570" y="1734393"/>
            <a:ext cx="2196492"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ライセンス事業案件数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5790B3BA-214D-84AD-635B-5A74336FBC55}"/>
              </a:ext>
            </a:extLst>
          </p:cNvPr>
          <p:cNvSpPr/>
          <p:nvPr/>
        </p:nvSpPr>
        <p:spPr bwMode="auto">
          <a:xfrm>
            <a:off x="5564570" y="2593840"/>
            <a:ext cx="2196492"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講話回</a:t>
            </a:r>
            <a:r>
              <a:rPr kumimoji="1" lang="zh-TW" altLang="en-US" sz="1200" dirty="0">
                <a:latin typeface="Meiryo UI" panose="020B0604030504040204" pitchFamily="50" charset="-128"/>
                <a:ea typeface="Meiryo UI" panose="020B0604030504040204" pitchFamily="50" charset="-128"/>
                <a:cs typeface="Meiryo UI" panose="020B0604030504040204" pitchFamily="50" charset="-128"/>
              </a:rPr>
              <a:t>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9BDA1081-B8EC-47E2-7650-7B0A5072A002}"/>
              </a:ext>
            </a:extLst>
          </p:cNvPr>
          <p:cNvSpPr/>
          <p:nvPr/>
        </p:nvSpPr>
        <p:spPr bwMode="auto">
          <a:xfrm>
            <a:off x="7820444" y="3436169"/>
            <a:ext cx="1239863"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着</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着</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1C601E2E-AE82-F485-215B-31BE669240E5}"/>
              </a:ext>
            </a:extLst>
          </p:cNvPr>
          <p:cNvSpPr/>
          <p:nvPr/>
        </p:nvSpPr>
        <p:spPr bwMode="auto">
          <a:xfrm>
            <a:off x="7817443" y="1734004"/>
            <a:ext cx="1239863"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F72C9182-E70E-B53C-D25D-FD8A51A33D73}"/>
              </a:ext>
            </a:extLst>
          </p:cNvPr>
          <p:cNvSpPr/>
          <p:nvPr/>
        </p:nvSpPr>
        <p:spPr bwMode="auto">
          <a:xfrm>
            <a:off x="7817443" y="2593451"/>
            <a:ext cx="1239863"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回⇒</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CD3A4EF9-EB2E-B070-438C-4256DC451DCC}"/>
              </a:ext>
            </a:extLst>
          </p:cNvPr>
          <p:cNvSpPr txBox="1"/>
          <p:nvPr/>
        </p:nvSpPr>
        <p:spPr>
          <a:xfrm>
            <a:off x="94597" y="1364228"/>
            <a:ext cx="5431712"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取組概要</a:t>
            </a:r>
          </a:p>
        </p:txBody>
      </p:sp>
      <p:sp>
        <p:nvSpPr>
          <p:cNvPr id="26" name="テキスト ボックス 25">
            <a:extLst>
              <a:ext uri="{FF2B5EF4-FFF2-40B4-BE49-F238E27FC236}">
                <a16:creationId xmlns:a16="http://schemas.microsoft.com/office/drawing/2014/main" id="{FA57F446-FEB1-2C4E-8953-BFDD617AC2D6}"/>
              </a:ext>
            </a:extLst>
          </p:cNvPr>
          <p:cNvSpPr txBox="1"/>
          <p:nvPr/>
        </p:nvSpPr>
        <p:spPr>
          <a:xfrm>
            <a:off x="5567571" y="1364228"/>
            <a:ext cx="3478814"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今後２年間の</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KPI</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a:extLst>
              <a:ext uri="{FF2B5EF4-FFF2-40B4-BE49-F238E27FC236}">
                <a16:creationId xmlns:a16="http://schemas.microsoft.com/office/drawing/2014/main" id="{CEE6B203-37D4-5235-03F3-8874E95C5008}"/>
              </a:ext>
            </a:extLst>
          </p:cNvPr>
          <p:cNvSpPr/>
          <p:nvPr/>
        </p:nvSpPr>
        <p:spPr bwMode="auto">
          <a:xfrm>
            <a:off x="920402" y="4278039"/>
            <a:ext cx="4605906"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沖縄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DX</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プロジェクトにおいて、泡盛の排水処理活動を推進する。</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既存の排水設備において多くの課題を抱える製造業の排水問題への課題解決に注力。</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a:extLst>
              <a:ext uri="{FF2B5EF4-FFF2-40B4-BE49-F238E27FC236}">
                <a16:creationId xmlns:a16="http://schemas.microsoft.com/office/drawing/2014/main" id="{4C83065C-5C2D-E26B-E61B-866644719C6C}"/>
              </a:ext>
            </a:extLst>
          </p:cNvPr>
          <p:cNvSpPr/>
          <p:nvPr/>
        </p:nvSpPr>
        <p:spPr bwMode="auto">
          <a:xfrm>
            <a:off x="94597" y="4278039"/>
            <a:ext cx="785768" cy="792000"/>
          </a:xfrm>
          <a:prstGeom prst="rect">
            <a:avLst/>
          </a:prstGeom>
          <a:solidFill>
            <a:srgbClr val="CCFF99"/>
          </a:solid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環境</a:t>
            </a:r>
          </a:p>
        </p:txBody>
      </p:sp>
      <p:sp>
        <p:nvSpPr>
          <p:cNvPr id="54" name="正方形/長方形 53">
            <a:extLst>
              <a:ext uri="{FF2B5EF4-FFF2-40B4-BE49-F238E27FC236}">
                <a16:creationId xmlns:a16="http://schemas.microsoft.com/office/drawing/2014/main" id="{35435229-BF29-4E02-B37F-23DA11A63E0E}"/>
              </a:ext>
            </a:extLst>
          </p:cNvPr>
          <p:cNvSpPr/>
          <p:nvPr/>
        </p:nvSpPr>
        <p:spPr bwMode="auto">
          <a:xfrm>
            <a:off x="5566345" y="4281743"/>
            <a:ext cx="2196492"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受注案件数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a:extLst>
              <a:ext uri="{FF2B5EF4-FFF2-40B4-BE49-F238E27FC236}">
                <a16:creationId xmlns:a16="http://schemas.microsoft.com/office/drawing/2014/main" id="{D6799D91-194A-2E3C-1B65-B70153BCADE3}"/>
              </a:ext>
            </a:extLst>
          </p:cNvPr>
          <p:cNvSpPr/>
          <p:nvPr/>
        </p:nvSpPr>
        <p:spPr bwMode="auto">
          <a:xfrm>
            <a:off x="7819218" y="4281354"/>
            <a:ext cx="1239863"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a:extLst>
              <a:ext uri="{FF2B5EF4-FFF2-40B4-BE49-F238E27FC236}">
                <a16:creationId xmlns:a16="http://schemas.microsoft.com/office/drawing/2014/main" id="{90258E6E-509D-617F-A717-B61189CE3846}"/>
              </a:ext>
            </a:extLst>
          </p:cNvPr>
          <p:cNvSpPr/>
          <p:nvPr/>
        </p:nvSpPr>
        <p:spPr bwMode="auto">
          <a:xfrm>
            <a:off x="919176" y="5123046"/>
            <a:ext cx="4605906"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脱炭素経営に関して、</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Scope</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１及び２の算出を行い、</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への登録を行うと共に、</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排出量の削減に取り組む。利用電力に関しても再エネ使用に切り替える。</a:t>
            </a:r>
          </a:p>
        </p:txBody>
      </p:sp>
      <p:sp>
        <p:nvSpPr>
          <p:cNvPr id="57" name="正方形/長方形 56">
            <a:extLst>
              <a:ext uri="{FF2B5EF4-FFF2-40B4-BE49-F238E27FC236}">
                <a16:creationId xmlns:a16="http://schemas.microsoft.com/office/drawing/2014/main" id="{0CF378C8-243F-604D-3D2A-C9058D79FE85}"/>
              </a:ext>
            </a:extLst>
          </p:cNvPr>
          <p:cNvSpPr/>
          <p:nvPr/>
        </p:nvSpPr>
        <p:spPr bwMode="auto">
          <a:xfrm>
            <a:off x="93371" y="5123046"/>
            <a:ext cx="785768" cy="792000"/>
          </a:xfrm>
          <a:prstGeom prst="rect">
            <a:avLst/>
          </a:prstGeom>
          <a:solidFill>
            <a:srgbClr val="CCFF99"/>
          </a:solid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環境</a:t>
            </a:r>
          </a:p>
        </p:txBody>
      </p:sp>
      <p:sp>
        <p:nvSpPr>
          <p:cNvPr id="58" name="正方形/長方形 57">
            <a:extLst>
              <a:ext uri="{FF2B5EF4-FFF2-40B4-BE49-F238E27FC236}">
                <a16:creationId xmlns:a16="http://schemas.microsoft.com/office/drawing/2014/main" id="{8FF89BE3-4483-0A4C-12E5-E8559EEF5EF3}"/>
              </a:ext>
            </a:extLst>
          </p:cNvPr>
          <p:cNvSpPr/>
          <p:nvPr/>
        </p:nvSpPr>
        <p:spPr bwMode="auto">
          <a:xfrm>
            <a:off x="5565119" y="5126750"/>
            <a:ext cx="2196492"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削減量</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a:extLst>
              <a:ext uri="{FF2B5EF4-FFF2-40B4-BE49-F238E27FC236}">
                <a16:creationId xmlns:a16="http://schemas.microsoft.com/office/drawing/2014/main" id="{A0A3BEEB-9306-5C9D-2B49-35FF722F0E32}"/>
              </a:ext>
            </a:extLst>
          </p:cNvPr>
          <p:cNvSpPr/>
          <p:nvPr/>
        </p:nvSpPr>
        <p:spPr bwMode="auto">
          <a:xfrm>
            <a:off x="7817443" y="5129272"/>
            <a:ext cx="1239863"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169.6t-CO2</a:t>
            </a:r>
          </a:p>
          <a:p>
            <a:pPr algn="ct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155.6t-CO2</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25898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1DC9E0E-CE32-411E-A431-F3FAC44461D5}"/>
              </a:ext>
            </a:extLst>
          </p:cNvPr>
          <p:cNvSpPr>
            <a:spLocks noGrp="1"/>
          </p:cNvSpPr>
          <p:nvPr>
            <p:ph type="title"/>
          </p:nvPr>
        </p:nvSpPr>
        <p:spPr>
          <a:xfrm>
            <a:off x="446278" y="104789"/>
            <a:ext cx="8282086" cy="554481"/>
          </a:xfrm>
        </p:spPr>
        <p:txBody>
          <a:bodyPr/>
          <a:lstStyle/>
          <a:p>
            <a:r>
              <a:rPr lang="ja-JP" altLang="en-US" dirty="0">
                <a:latin typeface="Meiryo UI" panose="020B0604030504040204" pitchFamily="50" charset="-128"/>
              </a:rPr>
              <a:t>１．令和５年度おきなわ</a:t>
            </a:r>
            <a:r>
              <a:rPr lang="en-US" altLang="ja-JP" dirty="0">
                <a:latin typeface="Meiryo UI" panose="020B0604030504040204" pitchFamily="50" charset="-128"/>
              </a:rPr>
              <a:t>SDGs</a:t>
            </a:r>
            <a:r>
              <a:rPr lang="ja-JP" altLang="en-US" dirty="0">
                <a:latin typeface="Meiryo UI" panose="020B0604030504040204" pitchFamily="50" charset="-128"/>
              </a:rPr>
              <a:t>認証制度の概要（１／２）</a:t>
            </a:r>
            <a:endParaRPr lang="ja-JP" altLang="en-US" dirty="0">
              <a:latin typeface="Meiryo UI" panose="020B0604030504040204" pitchFamily="50" charset="-128"/>
              <a:ea typeface="Meiryo UI" panose="020B0604030504040204" pitchFamily="50" charset="-128"/>
            </a:endParaRPr>
          </a:p>
        </p:txBody>
      </p:sp>
      <p:cxnSp>
        <p:nvCxnSpPr>
          <p:cNvPr id="2" name="直線コネクタ 1">
            <a:extLst>
              <a:ext uri="{FF2B5EF4-FFF2-40B4-BE49-F238E27FC236}">
                <a16:creationId xmlns:a16="http://schemas.microsoft.com/office/drawing/2014/main" id="{F69622B4-DB83-3768-09CC-444A61A39A44}"/>
              </a:ext>
            </a:extLst>
          </p:cNvPr>
          <p:cNvCxnSpPr>
            <a:cxnSpLocks/>
          </p:cNvCxnSpPr>
          <p:nvPr/>
        </p:nvCxnSpPr>
        <p:spPr bwMode="auto">
          <a:xfrm>
            <a:off x="364130" y="1940635"/>
            <a:ext cx="8316000"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テキスト ボックス 2">
            <a:extLst>
              <a:ext uri="{FF2B5EF4-FFF2-40B4-BE49-F238E27FC236}">
                <a16:creationId xmlns:a16="http://schemas.microsoft.com/office/drawing/2014/main" id="{45C1111D-F712-F9BC-068E-12BDD0E99C16}"/>
              </a:ext>
            </a:extLst>
          </p:cNvPr>
          <p:cNvSpPr txBox="1"/>
          <p:nvPr/>
        </p:nvSpPr>
        <p:spPr>
          <a:xfrm>
            <a:off x="582788" y="1642313"/>
            <a:ext cx="7884000" cy="276999"/>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おきなわ</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認証制度の全体像</a:t>
            </a:r>
          </a:p>
        </p:txBody>
      </p:sp>
      <p:sp>
        <p:nvSpPr>
          <p:cNvPr id="12" name="正方形/長方形 11">
            <a:extLst>
              <a:ext uri="{FF2B5EF4-FFF2-40B4-BE49-F238E27FC236}">
                <a16:creationId xmlns:a16="http://schemas.microsoft.com/office/drawing/2014/main" id="{07E64D1B-D88E-A267-7EB9-14D955AFC39C}"/>
              </a:ext>
            </a:extLst>
          </p:cNvPr>
          <p:cNvSpPr/>
          <p:nvPr/>
        </p:nvSpPr>
        <p:spPr bwMode="auto">
          <a:xfrm>
            <a:off x="503276" y="2428132"/>
            <a:ext cx="4049051" cy="3490647"/>
          </a:xfrm>
          <a:prstGeom prst="rect">
            <a:avLst/>
          </a:prstGeom>
          <a:noFill/>
          <a:ln>
            <a:solidFill>
              <a:schemeClr val="accent2">
                <a:lumMod val="60000"/>
                <a:lumOff val="40000"/>
              </a:schemeClr>
            </a:solidFill>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游ゴシック Medium"/>
              <a:ea typeface="游ゴシック Medium"/>
              <a:cs typeface="Meiryo UI" panose="020B0604030504040204" pitchFamily="50" charset="-128"/>
            </a:endParaRPr>
          </a:p>
        </p:txBody>
      </p:sp>
      <p:sp>
        <p:nvSpPr>
          <p:cNvPr id="15" name="正方形/長方形 14">
            <a:extLst>
              <a:ext uri="{FF2B5EF4-FFF2-40B4-BE49-F238E27FC236}">
                <a16:creationId xmlns:a16="http://schemas.microsoft.com/office/drawing/2014/main" id="{CA20ECEC-98D4-1653-FB9C-03351F911716}"/>
              </a:ext>
            </a:extLst>
          </p:cNvPr>
          <p:cNvSpPr/>
          <p:nvPr/>
        </p:nvSpPr>
        <p:spPr bwMode="auto">
          <a:xfrm>
            <a:off x="4597675" y="2427473"/>
            <a:ext cx="4049051" cy="3490647"/>
          </a:xfrm>
          <a:prstGeom prst="rect">
            <a:avLst/>
          </a:prstGeom>
          <a:noFill/>
          <a:ln>
            <a:solidFill>
              <a:schemeClr val="accent2">
                <a:lumMod val="60000"/>
                <a:lumOff val="40000"/>
              </a:schemeClr>
            </a:solidFill>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游ゴシック Medium"/>
              <a:ea typeface="游ゴシック Medium"/>
              <a:cs typeface="Meiryo UI" panose="020B0604030504040204" pitchFamily="50" charset="-128"/>
            </a:endParaRPr>
          </a:p>
        </p:txBody>
      </p:sp>
      <p:sp>
        <p:nvSpPr>
          <p:cNvPr id="17" name="楕円 16">
            <a:extLst>
              <a:ext uri="{FF2B5EF4-FFF2-40B4-BE49-F238E27FC236}">
                <a16:creationId xmlns:a16="http://schemas.microsoft.com/office/drawing/2014/main" id="{118C16A2-E6F0-86A4-6204-A49A728BE691}"/>
              </a:ext>
            </a:extLst>
          </p:cNvPr>
          <p:cNvSpPr/>
          <p:nvPr/>
        </p:nvSpPr>
        <p:spPr bwMode="auto">
          <a:xfrm>
            <a:off x="1175003" y="2605742"/>
            <a:ext cx="2633869" cy="2305176"/>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kumimoji="1" lang="ja-JP" altLang="en-US" sz="1600" dirty="0">
              <a:latin typeface="+mn-ea"/>
              <a:cs typeface="Meiryo UI" panose="020B0604030504040204" pitchFamily="50" charset="-128"/>
            </a:endParaRPr>
          </a:p>
        </p:txBody>
      </p:sp>
      <p:sp>
        <p:nvSpPr>
          <p:cNvPr id="18" name="正方形/長方形 17">
            <a:extLst>
              <a:ext uri="{FF2B5EF4-FFF2-40B4-BE49-F238E27FC236}">
                <a16:creationId xmlns:a16="http://schemas.microsoft.com/office/drawing/2014/main" id="{D6C6377B-7865-CDF0-7BFF-148D41B47B02}"/>
              </a:ext>
            </a:extLst>
          </p:cNvPr>
          <p:cNvSpPr/>
          <p:nvPr/>
        </p:nvSpPr>
        <p:spPr bwMode="auto">
          <a:xfrm>
            <a:off x="1721652" y="2468516"/>
            <a:ext cx="1459073" cy="623358"/>
          </a:xfrm>
          <a:prstGeom prst="rect">
            <a:avLst/>
          </a:prstGeom>
          <a:solidFill>
            <a:schemeClr val="accent1">
              <a:lumMod val="10000"/>
              <a:lumOff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社会</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Social</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0" name="正方形/長方形 19">
            <a:extLst>
              <a:ext uri="{FF2B5EF4-FFF2-40B4-BE49-F238E27FC236}">
                <a16:creationId xmlns:a16="http://schemas.microsoft.com/office/drawing/2014/main" id="{9FF874F7-6F5D-DF7C-0667-A558AF2A2B0D}"/>
              </a:ext>
            </a:extLst>
          </p:cNvPr>
          <p:cNvSpPr/>
          <p:nvPr/>
        </p:nvSpPr>
        <p:spPr bwMode="auto">
          <a:xfrm>
            <a:off x="582788" y="3264179"/>
            <a:ext cx="1459073" cy="623358"/>
          </a:xfrm>
          <a:prstGeom prst="rect">
            <a:avLst/>
          </a:prstGeom>
          <a:solidFill>
            <a:srgbClr val="92D05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環境</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Environment</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3" name="正方形/長方形 22">
            <a:extLst>
              <a:ext uri="{FF2B5EF4-FFF2-40B4-BE49-F238E27FC236}">
                <a16:creationId xmlns:a16="http://schemas.microsoft.com/office/drawing/2014/main" id="{00150C94-0BDD-DF80-8578-FD19DDB43F7C}"/>
              </a:ext>
            </a:extLst>
          </p:cNvPr>
          <p:cNvSpPr/>
          <p:nvPr/>
        </p:nvSpPr>
        <p:spPr bwMode="auto">
          <a:xfrm>
            <a:off x="3011892" y="3259575"/>
            <a:ext cx="1459073" cy="623358"/>
          </a:xfrm>
          <a:prstGeom prst="rect">
            <a:avLst/>
          </a:prstGeom>
          <a:solidFill>
            <a:srgbClr val="F6E7E6"/>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ガバナンス</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Governance</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4" name="正方形/長方形 23">
            <a:extLst>
              <a:ext uri="{FF2B5EF4-FFF2-40B4-BE49-F238E27FC236}">
                <a16:creationId xmlns:a16="http://schemas.microsoft.com/office/drawing/2014/main" id="{06539225-500F-2E5D-2B5C-9CD673558132}"/>
              </a:ext>
            </a:extLst>
          </p:cNvPr>
          <p:cNvSpPr/>
          <p:nvPr/>
        </p:nvSpPr>
        <p:spPr bwMode="auto">
          <a:xfrm>
            <a:off x="877312" y="4224189"/>
            <a:ext cx="1459073" cy="623358"/>
          </a:xfrm>
          <a:prstGeom prst="rect">
            <a:avLst/>
          </a:prstGeom>
          <a:solidFill>
            <a:srgbClr val="FFFF99"/>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地域課題への貢献（</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Local</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正方形/長方形 24">
            <a:extLst>
              <a:ext uri="{FF2B5EF4-FFF2-40B4-BE49-F238E27FC236}">
                <a16:creationId xmlns:a16="http://schemas.microsoft.com/office/drawing/2014/main" id="{2012DA2F-614D-303D-F24D-EF4CE43C62E5}"/>
              </a:ext>
            </a:extLst>
          </p:cNvPr>
          <p:cNvSpPr/>
          <p:nvPr/>
        </p:nvSpPr>
        <p:spPr bwMode="auto">
          <a:xfrm>
            <a:off x="2647490" y="4228137"/>
            <a:ext cx="1459073" cy="623358"/>
          </a:xfrm>
          <a:prstGeom prst="rect">
            <a:avLst/>
          </a:prstGeom>
          <a:solidFill>
            <a:srgbClr val="FFC0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国際課題への貢献</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Global</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8" name="テキスト ボックス 27">
            <a:extLst>
              <a:ext uri="{FF2B5EF4-FFF2-40B4-BE49-F238E27FC236}">
                <a16:creationId xmlns:a16="http://schemas.microsoft.com/office/drawing/2014/main" id="{457EC736-B121-399F-0120-AE0C05773A89}"/>
              </a:ext>
            </a:extLst>
          </p:cNvPr>
          <p:cNvSpPr txBox="1"/>
          <p:nvPr/>
        </p:nvSpPr>
        <p:spPr>
          <a:xfrm>
            <a:off x="4581764" y="5015073"/>
            <a:ext cx="4049051" cy="871008"/>
          </a:xfrm>
          <a:prstGeom prst="rect">
            <a:avLst/>
          </a:prstGeom>
          <a:noFill/>
        </p:spPr>
        <p:txBody>
          <a:bodyPr wrap="square" rtlCol="0">
            <a:spAutoFit/>
          </a:bodyPr>
          <a:lstStyle/>
          <a:p>
            <a:pPr marL="0" marR="0" lvl="0" indent="0" defTabSz="914400" rtl="0" eaLnBrk="0" fontAlgn="base" latinLnBrk="0" hangingPunct="0">
              <a:lnSpc>
                <a:spcPct val="90000"/>
              </a:lnSpc>
              <a:spcBef>
                <a:spcPct val="50000"/>
              </a:spcBef>
              <a:spcAft>
                <a:spcPct val="0"/>
              </a:spcAft>
              <a:buClrTx/>
              <a:buSzTx/>
              <a:buFont typeface="Wingdings" pitchFamily="2" charset="2"/>
              <a:buNone/>
              <a:tabLst/>
              <a:defRPr/>
            </a:pPr>
            <a:r>
              <a:rPr lang="en-US" altLang="ja-JP" sz="1100" b="1"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今後の取組を評価</a:t>
            </a:r>
            <a:r>
              <a:rPr lang="en-US" altLang="ja-JP" sz="1100" b="1" u="sng" dirty="0">
                <a:latin typeface="Meiryo UI" panose="020B0604030504040204" pitchFamily="50" charset="-128"/>
                <a:ea typeface="Meiryo UI" panose="020B0604030504040204" pitchFamily="50" charset="-128"/>
                <a:cs typeface="Meiryo UI" panose="020B0604030504040204" pitchFamily="50" charset="-128"/>
              </a:rPr>
              <a:t>】</a:t>
            </a:r>
          </a:p>
          <a:p>
            <a:pPr marL="0" marR="0" lvl="0" indent="0" defTabSz="914400" rtl="0" eaLnBrk="0" fontAlgn="base" latinLnBrk="0" hangingPunct="0">
              <a:lnSpc>
                <a:spcPct val="90000"/>
              </a:lnSpc>
              <a:spcBef>
                <a:spcPct val="50000"/>
              </a:spcBef>
              <a:spcAft>
                <a:spcPct val="0"/>
              </a:spcAft>
              <a:buClrTx/>
              <a:buSzTx/>
              <a:buFont typeface="Wingdings" pitchFamily="2" charset="2"/>
              <a:buNone/>
              <a:tabLst/>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今後予定している取組を評価する観点。</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rtl="0" eaLnBrk="0" fontAlgn="base" latinLnBrk="0" hangingPunct="0">
              <a:lnSpc>
                <a:spcPct val="90000"/>
              </a:lnSpc>
              <a:spcBef>
                <a:spcPct val="50000"/>
              </a:spcBef>
              <a:spcAft>
                <a:spcPct val="0"/>
              </a:spcAft>
              <a:buClrTx/>
              <a:buSzTx/>
              <a:buFont typeface="Wingdings" pitchFamily="2" charset="2"/>
              <a:buNone/>
              <a:tabLst/>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申請者が今後２年の間に実施する活動・取組について、沖縄の社会課題解決や</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推進への寄与という観点から評価する。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1F077AF2-3A6D-B9C3-E41E-1F2F4A3AC694}"/>
              </a:ext>
            </a:extLst>
          </p:cNvPr>
          <p:cNvSpPr txBox="1"/>
          <p:nvPr/>
        </p:nvSpPr>
        <p:spPr>
          <a:xfrm>
            <a:off x="503276" y="5015073"/>
            <a:ext cx="4049051" cy="871008"/>
          </a:xfrm>
          <a:prstGeom prst="rect">
            <a:avLst/>
          </a:prstGeom>
          <a:noFill/>
        </p:spPr>
        <p:txBody>
          <a:bodyPr wrap="square" rtlCol="0">
            <a:spAutoFit/>
          </a:bodyPr>
          <a:lstStyle/>
          <a:p>
            <a:pPr marL="0" marR="0" lvl="0" indent="0" defTabSz="914400" rtl="0" eaLnBrk="0" fontAlgn="base" latinLnBrk="0" hangingPunct="0">
              <a:lnSpc>
                <a:spcPct val="90000"/>
              </a:lnSpc>
              <a:spcBef>
                <a:spcPct val="50000"/>
              </a:spcBef>
              <a:spcAft>
                <a:spcPct val="0"/>
              </a:spcAft>
              <a:buClrTx/>
              <a:buSzTx/>
              <a:buFont typeface="Wingdings" pitchFamily="2" charset="2"/>
              <a:buNone/>
              <a:tabLst/>
              <a:defRPr/>
            </a:pPr>
            <a:r>
              <a:rPr lang="en-US" altLang="ja-JP" sz="1100" b="1"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現在までの取組を評価</a:t>
            </a:r>
            <a:r>
              <a:rPr lang="en-US" altLang="ja-JP" sz="1100" b="1" u="sng" dirty="0">
                <a:latin typeface="Meiryo UI" panose="020B0604030504040204" pitchFamily="50" charset="-128"/>
                <a:ea typeface="Meiryo UI" panose="020B0604030504040204" pitchFamily="50" charset="-128"/>
                <a:cs typeface="Meiryo UI" panose="020B0604030504040204" pitchFamily="50" charset="-128"/>
              </a:rPr>
              <a:t>】</a:t>
            </a:r>
          </a:p>
          <a:p>
            <a:pPr marL="0" marR="0" lvl="0" indent="0" defTabSz="914400" rtl="0" eaLnBrk="0" fontAlgn="base" latinLnBrk="0" hangingPunct="0">
              <a:lnSpc>
                <a:spcPct val="90000"/>
              </a:lnSpc>
              <a:spcBef>
                <a:spcPct val="50000"/>
              </a:spcBef>
              <a:spcAft>
                <a:spcPct val="0"/>
              </a:spcAft>
              <a:buClrTx/>
              <a:buSzTx/>
              <a:buFont typeface="Wingdings" pitchFamily="2" charset="2"/>
              <a:buNone/>
              <a:tabLst/>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過去～現時点までの取組状況を評価する観点。</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rtl="0" eaLnBrk="0" fontAlgn="base" latinLnBrk="0" hangingPunct="0">
              <a:lnSpc>
                <a:spcPct val="90000"/>
              </a:lnSpc>
              <a:spcBef>
                <a:spcPct val="50000"/>
              </a:spcBef>
              <a:spcAft>
                <a:spcPct val="0"/>
              </a:spcAft>
              <a:buClrTx/>
              <a:buSzTx/>
              <a:buFont typeface="Wingdings" pitchFamily="2" charset="2"/>
              <a:buNone/>
              <a:tabLst/>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設定された評価項目に関して、申請者のこれまでの活動実績が一定水準を満たすことが求められる。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28DBE585-A1CF-5F5F-2797-E088801AC790}"/>
              </a:ext>
            </a:extLst>
          </p:cNvPr>
          <p:cNvSpPr txBox="1"/>
          <p:nvPr/>
        </p:nvSpPr>
        <p:spPr>
          <a:xfrm>
            <a:off x="503276" y="2141729"/>
            <a:ext cx="4049051" cy="258532"/>
          </a:xfrm>
          <a:prstGeom prst="rect">
            <a:avLst/>
          </a:prstGeom>
          <a:solidFill>
            <a:schemeClr val="accent2">
              <a:lumMod val="40000"/>
              <a:lumOff val="60000"/>
            </a:schemeClr>
          </a:solidFill>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 typeface="Wingdings" pitchFamily="2" charset="2"/>
              <a:buNone/>
              <a:tabLst/>
              <a:defRPr/>
            </a:pP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実績評価項目（第２号様式）</a:t>
            </a:r>
            <a:endParaRPr lang="en-US" altLang="ja-JP" sz="1200"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F1760056-F82B-99F6-FD5B-EA534ECD3C75}"/>
              </a:ext>
            </a:extLst>
          </p:cNvPr>
          <p:cNvSpPr txBox="1"/>
          <p:nvPr/>
        </p:nvSpPr>
        <p:spPr>
          <a:xfrm>
            <a:off x="4591564" y="2145044"/>
            <a:ext cx="4049051" cy="258532"/>
          </a:xfrm>
          <a:prstGeom prst="rect">
            <a:avLst/>
          </a:prstGeom>
          <a:solidFill>
            <a:schemeClr val="accent2">
              <a:lumMod val="40000"/>
              <a:lumOff val="60000"/>
            </a:schemeClr>
          </a:solidFill>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 typeface="Wingdings" pitchFamily="2" charset="2"/>
              <a:buNone/>
              <a:tabLst/>
              <a:defRPr/>
            </a:pPr>
            <a:r>
              <a:rPr lang="ja-JP" altLang="en-US" sz="1200" b="1" i="1" dirty="0">
                <a:latin typeface="Meiryo UI" panose="020B0604030504040204" pitchFamily="50" charset="-128"/>
                <a:ea typeface="Meiryo UI" panose="020B0604030504040204" pitchFamily="50" charset="-128"/>
                <a:cs typeface="Meiryo UI" panose="020B0604030504040204" pitchFamily="50" charset="-128"/>
              </a:rPr>
              <a:t>主要評価項目（第３号様式）</a:t>
            </a:r>
            <a:endParaRPr lang="en-US" altLang="ja-JP" sz="1200" b="1" i="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D0B4FA41-0CB2-C1BB-15B6-4E8FD394A329}"/>
              </a:ext>
            </a:extLst>
          </p:cNvPr>
          <p:cNvPicPr>
            <a:picLocks noChangeAspect="1"/>
          </p:cNvPicPr>
          <p:nvPr/>
        </p:nvPicPr>
        <p:blipFill>
          <a:blip r:embed="rId3"/>
          <a:stretch>
            <a:fillRect/>
          </a:stretch>
        </p:blipFill>
        <p:spPr>
          <a:xfrm>
            <a:off x="4691473" y="2461925"/>
            <a:ext cx="3856658" cy="1667177"/>
          </a:xfrm>
          <a:prstGeom prst="rect">
            <a:avLst/>
          </a:prstGeom>
        </p:spPr>
      </p:pic>
      <p:pic>
        <p:nvPicPr>
          <p:cNvPr id="11" name="図 10">
            <a:extLst>
              <a:ext uri="{FF2B5EF4-FFF2-40B4-BE49-F238E27FC236}">
                <a16:creationId xmlns:a16="http://schemas.microsoft.com/office/drawing/2014/main" id="{DE0D00C5-7ABC-159D-F911-8CBA4B504F1B}"/>
              </a:ext>
            </a:extLst>
          </p:cNvPr>
          <p:cNvPicPr>
            <a:picLocks noChangeAspect="1"/>
          </p:cNvPicPr>
          <p:nvPr/>
        </p:nvPicPr>
        <p:blipFill>
          <a:blip r:embed="rId4"/>
          <a:stretch>
            <a:fillRect/>
          </a:stretch>
        </p:blipFill>
        <p:spPr>
          <a:xfrm>
            <a:off x="4691474" y="4113245"/>
            <a:ext cx="3856658" cy="838404"/>
          </a:xfrm>
          <a:prstGeom prst="rect">
            <a:avLst/>
          </a:prstGeom>
        </p:spPr>
      </p:pic>
      <p:pic>
        <p:nvPicPr>
          <p:cNvPr id="39" name="グラフィックス 38" descr="アイデアが浮かんだ人 枠線">
            <a:extLst>
              <a:ext uri="{FF2B5EF4-FFF2-40B4-BE49-F238E27FC236}">
                <a16:creationId xmlns:a16="http://schemas.microsoft.com/office/drawing/2014/main" id="{6F904923-E260-D27F-209B-6E572A025A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1249" y="4909369"/>
            <a:ext cx="460196" cy="460196"/>
          </a:xfrm>
          <a:prstGeom prst="rect">
            <a:avLst/>
          </a:prstGeom>
        </p:spPr>
      </p:pic>
      <p:pic>
        <p:nvPicPr>
          <p:cNvPr id="35" name="グラフィックス 34" descr="棒グラフ (上昇) 枠線">
            <a:extLst>
              <a:ext uri="{FF2B5EF4-FFF2-40B4-BE49-F238E27FC236}">
                <a16:creationId xmlns:a16="http://schemas.microsoft.com/office/drawing/2014/main" id="{51DFBE0A-3902-1001-317D-0FE0C4D392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95094" y="4852729"/>
            <a:ext cx="573475" cy="573475"/>
          </a:xfrm>
          <a:prstGeom prst="rect">
            <a:avLst/>
          </a:prstGeom>
        </p:spPr>
      </p:pic>
      <p:sp>
        <p:nvSpPr>
          <p:cNvPr id="9" name="コンテンツ プレースホルダー 4">
            <a:extLst>
              <a:ext uri="{FF2B5EF4-FFF2-40B4-BE49-F238E27FC236}">
                <a16:creationId xmlns:a16="http://schemas.microsoft.com/office/drawing/2014/main" id="{85646120-5A79-DD6B-AAE7-F05F1BA520FD}"/>
              </a:ext>
            </a:extLst>
          </p:cNvPr>
          <p:cNvSpPr>
            <a:spLocks noGrp="1"/>
          </p:cNvSpPr>
          <p:nvPr>
            <p:ph idx="10"/>
          </p:nvPr>
        </p:nvSpPr>
        <p:spPr>
          <a:xfrm>
            <a:off x="446276" y="748205"/>
            <a:ext cx="7965000" cy="466711"/>
          </a:xfrm>
        </p:spPr>
        <p:txBody>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 「おきなわ</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認証制度」は、</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の理念を尊重し、経済・社会・環境の３つの分野を意識した経営を実践する企業・団体等を認証することで、当該企業・団体等の持続的な成長及び地域の持続可能な発展を図ることを目的とする制度です。</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20935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矢印: 五方向 29">
            <a:extLst>
              <a:ext uri="{FF2B5EF4-FFF2-40B4-BE49-F238E27FC236}">
                <a16:creationId xmlns:a16="http://schemas.microsoft.com/office/drawing/2014/main" id="{B193A5D4-9D47-48DE-DCD4-F8156258E26C}"/>
              </a:ext>
            </a:extLst>
          </p:cNvPr>
          <p:cNvSpPr/>
          <p:nvPr/>
        </p:nvSpPr>
        <p:spPr bwMode="auto">
          <a:xfrm>
            <a:off x="182325" y="1513533"/>
            <a:ext cx="3463475" cy="194137"/>
          </a:xfrm>
          <a:prstGeom prst="homePlate">
            <a:avLst/>
          </a:prstGeom>
          <a:solidFill>
            <a:schemeClr val="bg1">
              <a:lumMod val="7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kumimoji="1" lang="ja-JP" altLang="en-US" sz="1600" dirty="0" err="1">
              <a:cs typeface="Meiryo UI" panose="020B0604030504040204" pitchFamily="50" charset="-128"/>
            </a:endParaRPr>
          </a:p>
        </p:txBody>
      </p:sp>
      <p:sp>
        <p:nvSpPr>
          <p:cNvPr id="4" name="タイトル 3">
            <a:extLst>
              <a:ext uri="{FF2B5EF4-FFF2-40B4-BE49-F238E27FC236}">
                <a16:creationId xmlns:a16="http://schemas.microsoft.com/office/drawing/2014/main" id="{71DC9E0E-CE32-411E-A431-F3FAC44461D5}"/>
              </a:ext>
            </a:extLst>
          </p:cNvPr>
          <p:cNvSpPr>
            <a:spLocks noGrp="1"/>
          </p:cNvSpPr>
          <p:nvPr>
            <p:ph type="title"/>
          </p:nvPr>
        </p:nvSpPr>
        <p:spPr>
          <a:xfrm>
            <a:off x="446278" y="104789"/>
            <a:ext cx="8282086" cy="554481"/>
          </a:xfrm>
        </p:spPr>
        <p:txBody>
          <a:bodyPr/>
          <a:lstStyle/>
          <a:p>
            <a:r>
              <a:rPr lang="ja-JP" altLang="en-US" dirty="0">
                <a:latin typeface="Meiryo UI" panose="020B0604030504040204" pitchFamily="50" charset="-128"/>
              </a:rPr>
              <a:t>１．令和５年度おきなわ</a:t>
            </a:r>
            <a:r>
              <a:rPr lang="en-US" altLang="ja-JP" dirty="0">
                <a:latin typeface="Meiryo UI" panose="020B0604030504040204" pitchFamily="50" charset="-128"/>
              </a:rPr>
              <a:t>SDGs</a:t>
            </a:r>
            <a:r>
              <a:rPr lang="ja-JP" altLang="en-US" dirty="0">
                <a:latin typeface="Meiryo UI" panose="020B0604030504040204" pitchFamily="50" charset="-128"/>
              </a:rPr>
              <a:t>認証制度の概要（２／２）</a:t>
            </a:r>
            <a:endParaRPr lang="ja-JP" altLang="en-US" dirty="0">
              <a:latin typeface="Meiryo UI" panose="020B0604030504040204" pitchFamily="50" charset="-128"/>
              <a:ea typeface="Meiryo UI" panose="020B0604030504040204" pitchFamily="50" charset="-128"/>
            </a:endParaRPr>
          </a:p>
        </p:txBody>
      </p:sp>
      <p:sp>
        <p:nvSpPr>
          <p:cNvPr id="5" name="コンテンツ プレースホルダー 4">
            <a:extLst>
              <a:ext uri="{FF2B5EF4-FFF2-40B4-BE49-F238E27FC236}">
                <a16:creationId xmlns:a16="http://schemas.microsoft.com/office/drawing/2014/main" id="{67D5F7B9-D3FF-458C-B3E8-CC3DDAEAFF89}"/>
              </a:ext>
            </a:extLst>
          </p:cNvPr>
          <p:cNvSpPr>
            <a:spLocks noGrp="1"/>
          </p:cNvSpPr>
          <p:nvPr>
            <p:ph idx="10"/>
          </p:nvPr>
        </p:nvSpPr>
        <p:spPr>
          <a:xfrm>
            <a:off x="446276" y="748205"/>
            <a:ext cx="7965000" cy="466711"/>
          </a:xfrm>
        </p:spPr>
        <p:txBody>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 「おきなわ</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認証制度」は、前頁の目的のもと設計を検討し、試験運用を経て、正式に今年度から募集を開始した制度です。</a:t>
            </a:r>
            <a:endParaRPr lang="en-US" altLang="ja-JP" sz="1400" dirty="0">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F1ED2281-1D77-473B-9CC3-8D7281E48FB0}"/>
              </a:ext>
            </a:extLst>
          </p:cNvPr>
          <p:cNvCxnSpPr>
            <a:cxnSpLocks/>
          </p:cNvCxnSpPr>
          <p:nvPr/>
        </p:nvCxnSpPr>
        <p:spPr bwMode="auto">
          <a:xfrm>
            <a:off x="32074" y="3748940"/>
            <a:ext cx="9052563"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テキスト ボックス 21">
            <a:extLst>
              <a:ext uri="{FF2B5EF4-FFF2-40B4-BE49-F238E27FC236}">
                <a16:creationId xmlns:a16="http://schemas.microsoft.com/office/drawing/2014/main" id="{E834F726-A73C-4218-AF62-590E187462C2}"/>
              </a:ext>
            </a:extLst>
          </p:cNvPr>
          <p:cNvSpPr txBox="1"/>
          <p:nvPr/>
        </p:nvSpPr>
        <p:spPr>
          <a:xfrm>
            <a:off x="1331967" y="3473320"/>
            <a:ext cx="6222454" cy="274474"/>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おきなわ</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認証制度の概要</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5">
            <a:extLst>
              <a:ext uri="{FF2B5EF4-FFF2-40B4-BE49-F238E27FC236}">
                <a16:creationId xmlns:a16="http://schemas.microsoft.com/office/drawing/2014/main" id="{76EB89D6-6055-E7AB-EEBC-009AFD7F2EC4}"/>
              </a:ext>
            </a:extLst>
          </p:cNvPr>
          <p:cNvGraphicFramePr>
            <a:graphicFrameLocks noGrp="1"/>
          </p:cNvGraphicFramePr>
          <p:nvPr>
            <p:extLst>
              <p:ext uri="{D42A27DB-BD31-4B8C-83A1-F6EECF244321}">
                <p14:modId xmlns:p14="http://schemas.microsoft.com/office/powerpoint/2010/main" val="542217354"/>
              </p:ext>
            </p:extLst>
          </p:nvPr>
        </p:nvGraphicFramePr>
        <p:xfrm>
          <a:off x="296729" y="3782086"/>
          <a:ext cx="8549542" cy="1844040"/>
        </p:xfrm>
        <a:graphic>
          <a:graphicData uri="http://schemas.openxmlformats.org/drawingml/2006/table">
            <a:tbl>
              <a:tblPr firstCol="1" bandRow="1">
                <a:tableStyleId>{5C22544A-7EE6-4342-B048-85BDC9FD1C3A}</a:tableStyleId>
              </a:tblPr>
              <a:tblGrid>
                <a:gridCol w="1218929">
                  <a:extLst>
                    <a:ext uri="{9D8B030D-6E8A-4147-A177-3AD203B41FA5}">
                      <a16:colId xmlns:a16="http://schemas.microsoft.com/office/drawing/2014/main" val="4097289637"/>
                    </a:ext>
                  </a:extLst>
                </a:gridCol>
                <a:gridCol w="7330613">
                  <a:extLst>
                    <a:ext uri="{9D8B030D-6E8A-4147-A177-3AD203B41FA5}">
                      <a16:colId xmlns:a16="http://schemas.microsoft.com/office/drawing/2014/main" val="650158447"/>
                    </a:ext>
                  </a:extLst>
                </a:gridCol>
              </a:tblGrid>
              <a:tr h="336006">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制度の目的</a:t>
                      </a:r>
                    </a:p>
                  </a:txBody>
                  <a:tcPr anchor="ctr">
                    <a:solidFill>
                      <a:schemeClr val="accent2">
                        <a:lumMod val="75000"/>
                      </a:schemeClr>
                    </a:solidFill>
                  </a:tcPr>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SDGs</a:t>
                      </a:r>
                      <a:r>
                        <a:rPr kumimoji="1" lang="ja-JP" altLang="en-US" sz="1100" dirty="0">
                          <a:solidFill>
                            <a:schemeClr val="tx1"/>
                          </a:solidFill>
                          <a:latin typeface="Meiryo UI" panose="020B0604030504040204" pitchFamily="50" charset="-128"/>
                          <a:ea typeface="Meiryo UI" panose="020B0604030504040204" pitchFamily="50" charset="-128"/>
                        </a:rPr>
                        <a:t>の理念を尊重し、アクションプランを踏まえた取組等、経済・社会・環境の３つの分野を意識した経営を実践する企業・団体等を県が認証することでその取組を支援し、当該企業・団体等の持続的な成長及び地域の持続可能な発展を図ること</a:t>
                      </a:r>
                    </a:p>
                  </a:txBody>
                  <a:tcPr anchor="ctr">
                    <a:solidFill>
                      <a:schemeClr val="bg1">
                        <a:lumMod val="95000"/>
                      </a:schemeClr>
                    </a:solidFill>
                  </a:tcPr>
                </a:tc>
                <a:extLst>
                  <a:ext uri="{0D108BD9-81ED-4DB2-BD59-A6C34878D82A}">
                    <a16:rowId xmlns:a16="http://schemas.microsoft.com/office/drawing/2014/main" val="3052198802"/>
                  </a:ext>
                </a:extLst>
              </a:tr>
              <a:tr h="216004">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認証者</a:t>
                      </a:r>
                    </a:p>
                  </a:txBody>
                  <a:tcPr anchor="ctr">
                    <a:solidFill>
                      <a:schemeClr val="accent2">
                        <a:lumMod val="75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沖縄県（認証の可否については外部の評価・検討委員会において審査）</a:t>
                      </a:r>
                    </a:p>
                  </a:txBody>
                  <a:tcPr anchor="ctr">
                    <a:solidFill>
                      <a:schemeClr val="bg1">
                        <a:lumMod val="95000"/>
                      </a:schemeClr>
                    </a:solidFill>
                  </a:tcPr>
                </a:tc>
                <a:extLst>
                  <a:ext uri="{0D108BD9-81ED-4DB2-BD59-A6C34878D82A}">
                    <a16:rowId xmlns:a16="http://schemas.microsoft.com/office/drawing/2014/main" val="1666507705"/>
                  </a:ext>
                </a:extLst>
              </a:tr>
              <a:tr h="468009">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認証の対象</a:t>
                      </a:r>
                    </a:p>
                  </a:txBody>
                  <a:tcPr anchor="ctr">
                    <a:solidFill>
                      <a:schemeClr val="accent2">
                        <a:lumMod val="75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①沖縄県内に本社、本店、支店、営業所等の事業所等を有し、県内において事業活動を行う企業、団体、教育機関、研究機関、特定非営利法人等</a:t>
                      </a:r>
                    </a:p>
                    <a:p>
                      <a:r>
                        <a:rPr kumimoji="1" lang="ja-JP" altLang="en-US" sz="1100" dirty="0">
                          <a:solidFill>
                            <a:schemeClr val="tx1"/>
                          </a:solidFill>
                          <a:latin typeface="Meiryo UI" panose="020B0604030504040204" pitchFamily="50" charset="-128"/>
                          <a:ea typeface="Meiryo UI" panose="020B0604030504040204" pitchFamily="50" charset="-128"/>
                        </a:rPr>
                        <a:t>②おきなわ</a:t>
                      </a:r>
                      <a:r>
                        <a:rPr kumimoji="1" lang="en-US" altLang="ja-JP" sz="1100" dirty="0">
                          <a:solidFill>
                            <a:schemeClr val="tx1"/>
                          </a:solidFill>
                          <a:latin typeface="Meiryo UI" panose="020B0604030504040204" pitchFamily="50" charset="-128"/>
                          <a:ea typeface="Meiryo UI" panose="020B0604030504040204" pitchFamily="50" charset="-128"/>
                        </a:rPr>
                        <a:t>SDGs</a:t>
                      </a:r>
                      <a:r>
                        <a:rPr kumimoji="1" lang="ja-JP" altLang="en-US" sz="1100" dirty="0">
                          <a:solidFill>
                            <a:schemeClr val="tx1"/>
                          </a:solidFill>
                          <a:latin typeface="Meiryo UI" panose="020B0604030504040204" pitchFamily="50" charset="-128"/>
                          <a:ea typeface="Meiryo UI" panose="020B0604030504040204" pitchFamily="50" charset="-128"/>
                        </a:rPr>
                        <a:t>プラットフォーム会員</a:t>
                      </a:r>
                    </a:p>
                  </a:txBody>
                  <a:tcPr anchor="ctr">
                    <a:solidFill>
                      <a:schemeClr val="bg1">
                        <a:lumMod val="95000"/>
                      </a:schemeClr>
                    </a:solidFill>
                  </a:tcPr>
                </a:tc>
                <a:extLst>
                  <a:ext uri="{0D108BD9-81ED-4DB2-BD59-A6C34878D82A}">
                    <a16:rowId xmlns:a16="http://schemas.microsoft.com/office/drawing/2014/main" val="1543269784"/>
                  </a:ext>
                </a:extLst>
              </a:tr>
              <a:tr h="216004">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認証期間</a:t>
                      </a:r>
                    </a:p>
                  </a:txBody>
                  <a:tcPr anchor="ctr">
                    <a:solidFill>
                      <a:schemeClr val="accent2">
                        <a:lumMod val="75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認証を受けた日から２年間</a:t>
                      </a:r>
                    </a:p>
                  </a:txBody>
                  <a:tcPr anchor="ctr">
                    <a:solidFill>
                      <a:schemeClr val="bg1">
                        <a:lumMod val="95000"/>
                      </a:schemeClr>
                    </a:solidFill>
                  </a:tcPr>
                </a:tc>
                <a:extLst>
                  <a:ext uri="{0D108BD9-81ED-4DB2-BD59-A6C34878D82A}">
                    <a16:rowId xmlns:a16="http://schemas.microsoft.com/office/drawing/2014/main" val="2003789758"/>
                  </a:ext>
                </a:extLst>
              </a:tr>
              <a:tr h="216004">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申請受付時期</a:t>
                      </a:r>
                    </a:p>
                  </a:txBody>
                  <a:tcPr anchor="ctr">
                    <a:solidFill>
                      <a:schemeClr val="accent2">
                        <a:lumMod val="75000"/>
                      </a:schemeClr>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年１回</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515724129"/>
                  </a:ext>
                </a:extLst>
              </a:tr>
            </a:tbl>
          </a:graphicData>
        </a:graphic>
      </p:graphicFrame>
      <p:sp>
        <p:nvSpPr>
          <p:cNvPr id="24" name="矢印: 五方向 23">
            <a:extLst>
              <a:ext uri="{FF2B5EF4-FFF2-40B4-BE49-F238E27FC236}">
                <a16:creationId xmlns:a16="http://schemas.microsoft.com/office/drawing/2014/main" id="{1F4EC0FA-E8B2-24FC-956E-7961C91D489F}"/>
              </a:ext>
            </a:extLst>
          </p:cNvPr>
          <p:cNvSpPr/>
          <p:nvPr/>
        </p:nvSpPr>
        <p:spPr bwMode="auto">
          <a:xfrm>
            <a:off x="182325" y="1738241"/>
            <a:ext cx="1687602" cy="692675"/>
          </a:xfrm>
          <a:prstGeom prst="homePlate">
            <a:avLst/>
          </a:prstGeom>
          <a:solidFill>
            <a:schemeClr val="bg1">
              <a:lumMod val="8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kumimoji="1" lang="ja-JP" altLang="en-US" sz="1600" b="1" dirty="0" err="1">
              <a:cs typeface="Meiryo UI" panose="020B0604030504040204" pitchFamily="50" charset="-128"/>
            </a:endParaRPr>
          </a:p>
        </p:txBody>
      </p:sp>
      <p:sp>
        <p:nvSpPr>
          <p:cNvPr id="25" name="矢印: 五方向 24">
            <a:extLst>
              <a:ext uri="{FF2B5EF4-FFF2-40B4-BE49-F238E27FC236}">
                <a16:creationId xmlns:a16="http://schemas.microsoft.com/office/drawing/2014/main" id="{6B654D34-6578-7B3A-8BE4-80D5EAC6325B}"/>
              </a:ext>
            </a:extLst>
          </p:cNvPr>
          <p:cNvSpPr/>
          <p:nvPr/>
        </p:nvSpPr>
        <p:spPr bwMode="auto">
          <a:xfrm>
            <a:off x="1958198" y="1738241"/>
            <a:ext cx="1687602" cy="692675"/>
          </a:xfrm>
          <a:prstGeom prst="homePlate">
            <a:avLst/>
          </a:prstGeom>
          <a:solidFill>
            <a:schemeClr val="bg1">
              <a:lumMod val="85000"/>
            </a:schemeClr>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kumimoji="1" lang="ja-JP" altLang="en-US" sz="1600" b="1" dirty="0" err="1">
              <a:cs typeface="Meiryo UI" panose="020B0604030504040204" pitchFamily="50" charset="-128"/>
            </a:endParaRPr>
          </a:p>
        </p:txBody>
      </p:sp>
      <p:sp>
        <p:nvSpPr>
          <p:cNvPr id="26" name="矢印: 五方向 25">
            <a:extLst>
              <a:ext uri="{FF2B5EF4-FFF2-40B4-BE49-F238E27FC236}">
                <a16:creationId xmlns:a16="http://schemas.microsoft.com/office/drawing/2014/main" id="{335E9CC7-17D4-D950-0574-AD831208A21B}"/>
              </a:ext>
            </a:extLst>
          </p:cNvPr>
          <p:cNvSpPr/>
          <p:nvPr/>
        </p:nvSpPr>
        <p:spPr bwMode="auto">
          <a:xfrm>
            <a:off x="3734071" y="1754880"/>
            <a:ext cx="1687602" cy="692675"/>
          </a:xfrm>
          <a:prstGeom prst="homePlate">
            <a:avLst/>
          </a:prstGeom>
          <a:solidFill>
            <a:srgbClr val="F0EBE3"/>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kumimoji="1" lang="ja-JP" altLang="en-US" sz="1600" b="1" dirty="0" err="1">
              <a:cs typeface="Meiryo UI" panose="020B0604030504040204" pitchFamily="50" charset="-128"/>
            </a:endParaRPr>
          </a:p>
        </p:txBody>
      </p:sp>
      <p:sp>
        <p:nvSpPr>
          <p:cNvPr id="27" name="矢印: 五方向 26">
            <a:extLst>
              <a:ext uri="{FF2B5EF4-FFF2-40B4-BE49-F238E27FC236}">
                <a16:creationId xmlns:a16="http://schemas.microsoft.com/office/drawing/2014/main" id="{69009D4C-B12D-5102-9206-91F6CD13FF77}"/>
              </a:ext>
            </a:extLst>
          </p:cNvPr>
          <p:cNvSpPr/>
          <p:nvPr/>
        </p:nvSpPr>
        <p:spPr bwMode="auto">
          <a:xfrm>
            <a:off x="5511787" y="1754880"/>
            <a:ext cx="1687602" cy="692675"/>
          </a:xfrm>
          <a:prstGeom prst="homePlate">
            <a:avLst/>
          </a:prstGeom>
          <a:solidFill>
            <a:srgbClr val="F0EBE3"/>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kumimoji="1" lang="ja-JP" altLang="en-US" sz="1600" b="1" dirty="0" err="1">
              <a:cs typeface="Meiryo UI" panose="020B0604030504040204" pitchFamily="50" charset="-128"/>
            </a:endParaRPr>
          </a:p>
        </p:txBody>
      </p:sp>
      <p:sp>
        <p:nvSpPr>
          <p:cNvPr id="28" name="テキスト ボックス 27">
            <a:extLst>
              <a:ext uri="{FF2B5EF4-FFF2-40B4-BE49-F238E27FC236}">
                <a16:creationId xmlns:a16="http://schemas.microsoft.com/office/drawing/2014/main" id="{063088C1-2D92-0519-3B99-0F3C4FE8B415}"/>
              </a:ext>
            </a:extLst>
          </p:cNvPr>
          <p:cNvSpPr txBox="1"/>
          <p:nvPr/>
        </p:nvSpPr>
        <p:spPr>
          <a:xfrm>
            <a:off x="906665" y="1485253"/>
            <a:ext cx="2141878" cy="276999"/>
          </a:xfrm>
          <a:prstGeom prst="rect">
            <a:avLst/>
          </a:prstGeom>
          <a:noFill/>
        </p:spPr>
        <p:txBody>
          <a:bodyPr wrap="square" rtlCol="0">
            <a:spAutoFit/>
          </a:bodyPr>
          <a:lstStyle/>
          <a:p>
            <a:pPr algn="ct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令和４年度</a:t>
            </a:r>
          </a:p>
        </p:txBody>
      </p:sp>
      <p:sp>
        <p:nvSpPr>
          <p:cNvPr id="29" name="テキスト ボックス 28">
            <a:extLst>
              <a:ext uri="{FF2B5EF4-FFF2-40B4-BE49-F238E27FC236}">
                <a16:creationId xmlns:a16="http://schemas.microsoft.com/office/drawing/2014/main" id="{2986A15D-0964-6D23-DD3C-897D84B8A5D2}"/>
              </a:ext>
            </a:extLst>
          </p:cNvPr>
          <p:cNvSpPr txBox="1"/>
          <p:nvPr/>
        </p:nvSpPr>
        <p:spPr>
          <a:xfrm>
            <a:off x="182325" y="1948474"/>
            <a:ext cx="1515528" cy="307777"/>
          </a:xfrm>
          <a:prstGeom prst="rect">
            <a:avLst/>
          </a:prstGeom>
          <a:noFill/>
        </p:spPr>
        <p:txBody>
          <a:bodyPr wrap="square" rtlCol="0">
            <a:spAutoFit/>
          </a:bodyPr>
          <a:lstStyle/>
          <a:p>
            <a:pPr algn="ct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試験運用の実施</a:t>
            </a:r>
            <a:endPar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AF42BC79-CA4E-F0A5-0732-3CF7193AA4D5}"/>
              </a:ext>
            </a:extLst>
          </p:cNvPr>
          <p:cNvSpPr txBox="1"/>
          <p:nvPr/>
        </p:nvSpPr>
        <p:spPr>
          <a:xfrm>
            <a:off x="1980736" y="1948474"/>
            <a:ext cx="1515528" cy="307777"/>
          </a:xfrm>
          <a:prstGeom prst="rect">
            <a:avLst/>
          </a:prstGeom>
          <a:noFill/>
        </p:spPr>
        <p:txBody>
          <a:bodyPr wrap="square" rtlCol="0">
            <a:spAutoFit/>
          </a:bodyPr>
          <a:lstStyle/>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認証制度の創設</a:t>
            </a:r>
          </a:p>
        </p:txBody>
      </p:sp>
      <p:sp>
        <p:nvSpPr>
          <p:cNvPr id="32" name="矢印: 五方向 31">
            <a:extLst>
              <a:ext uri="{FF2B5EF4-FFF2-40B4-BE49-F238E27FC236}">
                <a16:creationId xmlns:a16="http://schemas.microsoft.com/office/drawing/2014/main" id="{383C0535-3CBC-4F60-EDED-35E7C7977FBB}"/>
              </a:ext>
            </a:extLst>
          </p:cNvPr>
          <p:cNvSpPr/>
          <p:nvPr/>
        </p:nvSpPr>
        <p:spPr bwMode="auto">
          <a:xfrm>
            <a:off x="3734072" y="1513533"/>
            <a:ext cx="5243032" cy="202106"/>
          </a:xfrm>
          <a:prstGeom prst="homePlate">
            <a:avLst/>
          </a:prstGeom>
          <a:solidFill>
            <a:schemeClr val="accent5"/>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kumimoji="1" lang="ja-JP" altLang="en-US" sz="1600" dirty="0" err="1">
              <a:cs typeface="Meiryo UI" panose="020B0604030504040204" pitchFamily="50" charset="-128"/>
            </a:endParaRPr>
          </a:p>
        </p:txBody>
      </p:sp>
      <p:sp>
        <p:nvSpPr>
          <p:cNvPr id="33" name="テキスト ボックス 32">
            <a:extLst>
              <a:ext uri="{FF2B5EF4-FFF2-40B4-BE49-F238E27FC236}">
                <a16:creationId xmlns:a16="http://schemas.microsoft.com/office/drawing/2014/main" id="{726ABC71-D141-7D28-8B29-FD180A849FAE}"/>
              </a:ext>
            </a:extLst>
          </p:cNvPr>
          <p:cNvSpPr txBox="1"/>
          <p:nvPr/>
        </p:nvSpPr>
        <p:spPr>
          <a:xfrm>
            <a:off x="4861834" y="1485253"/>
            <a:ext cx="3242392" cy="276999"/>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令和５年度</a:t>
            </a:r>
          </a:p>
        </p:txBody>
      </p:sp>
      <p:sp>
        <p:nvSpPr>
          <p:cNvPr id="34" name="テキスト ボックス 33">
            <a:extLst>
              <a:ext uri="{FF2B5EF4-FFF2-40B4-BE49-F238E27FC236}">
                <a16:creationId xmlns:a16="http://schemas.microsoft.com/office/drawing/2014/main" id="{0C6549E5-0856-BC35-8B5F-FE4AEF157D67}"/>
              </a:ext>
            </a:extLst>
          </p:cNvPr>
          <p:cNvSpPr txBox="1"/>
          <p:nvPr/>
        </p:nvSpPr>
        <p:spPr>
          <a:xfrm>
            <a:off x="3734071" y="1790819"/>
            <a:ext cx="1515528"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公募開始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FD22F83B-8D5C-E8D7-D83B-37F5D5B1122A}"/>
              </a:ext>
            </a:extLst>
          </p:cNvPr>
          <p:cNvSpPr txBox="1"/>
          <p:nvPr/>
        </p:nvSpPr>
        <p:spPr>
          <a:xfrm>
            <a:off x="5506260" y="1790819"/>
            <a:ext cx="1515528"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公募締切・審査</a:t>
            </a:r>
          </a:p>
        </p:txBody>
      </p:sp>
      <p:sp>
        <p:nvSpPr>
          <p:cNvPr id="36" name="矢印: 五方向 35">
            <a:extLst>
              <a:ext uri="{FF2B5EF4-FFF2-40B4-BE49-F238E27FC236}">
                <a16:creationId xmlns:a16="http://schemas.microsoft.com/office/drawing/2014/main" id="{BBBFE54C-6105-B615-3140-FA2812F9BB37}"/>
              </a:ext>
            </a:extLst>
          </p:cNvPr>
          <p:cNvSpPr/>
          <p:nvPr/>
        </p:nvSpPr>
        <p:spPr bwMode="auto">
          <a:xfrm>
            <a:off x="7296793" y="1757748"/>
            <a:ext cx="1687602" cy="692675"/>
          </a:xfrm>
          <a:prstGeom prst="homePlate">
            <a:avLst/>
          </a:prstGeom>
          <a:solidFill>
            <a:srgbClr val="F0EBE3"/>
          </a:solidFill>
          <a:ln w="3175" cap="flat" cmpd="sng" algn="ctr">
            <a:no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kumimoji="1" lang="ja-JP" altLang="en-US" sz="1600" b="1" dirty="0" err="1">
              <a:cs typeface="Meiryo UI" panose="020B0604030504040204" pitchFamily="50" charset="-128"/>
            </a:endParaRPr>
          </a:p>
        </p:txBody>
      </p:sp>
      <p:sp>
        <p:nvSpPr>
          <p:cNvPr id="37" name="テキスト ボックス 36">
            <a:extLst>
              <a:ext uri="{FF2B5EF4-FFF2-40B4-BE49-F238E27FC236}">
                <a16:creationId xmlns:a16="http://schemas.microsoft.com/office/drawing/2014/main" id="{23F1C8DC-3477-F327-37C9-747B749B69CF}"/>
              </a:ext>
            </a:extLst>
          </p:cNvPr>
          <p:cNvSpPr txBox="1"/>
          <p:nvPr/>
        </p:nvSpPr>
        <p:spPr>
          <a:xfrm>
            <a:off x="7285817" y="1789673"/>
            <a:ext cx="1515528"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認証決定</a:t>
            </a:r>
          </a:p>
        </p:txBody>
      </p:sp>
      <p:sp>
        <p:nvSpPr>
          <p:cNvPr id="38" name="テキスト ボックス 37">
            <a:extLst>
              <a:ext uri="{FF2B5EF4-FFF2-40B4-BE49-F238E27FC236}">
                <a16:creationId xmlns:a16="http://schemas.microsoft.com/office/drawing/2014/main" id="{B2DC5DEB-9B88-4B12-2F13-467E0B704CBD}"/>
              </a:ext>
            </a:extLst>
          </p:cNvPr>
          <p:cNvSpPr txBox="1"/>
          <p:nvPr/>
        </p:nvSpPr>
        <p:spPr>
          <a:xfrm>
            <a:off x="182325" y="2454132"/>
            <a:ext cx="1515528" cy="938719"/>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協力企業を募集し、</a:t>
            </a:r>
            <a:r>
              <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団体の申込あり。</a:t>
            </a:r>
            <a:endParaRPr kumimoji="1"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実際に申請書を作成いただき、ヒアリング・評価・</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FB</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実施。</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DCDAA7D6-AD26-1FB0-FE33-13B24EF98DA4}"/>
              </a:ext>
            </a:extLst>
          </p:cNvPr>
          <p:cNvSpPr txBox="1"/>
          <p:nvPr/>
        </p:nvSpPr>
        <p:spPr>
          <a:xfrm>
            <a:off x="1958198" y="2459094"/>
            <a:ext cx="1515528" cy="938719"/>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試験運用結果を踏まえ、申請書様式・評価項目・合格水準を再検討。</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認証制度を創設。</a:t>
            </a:r>
            <a:endParaRPr kumimoji="1" lang="ja-JP" altLang="en-US" sz="11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26F22945-0E0E-53FA-C388-482E86D79DE8}"/>
              </a:ext>
            </a:extLst>
          </p:cNvPr>
          <p:cNvSpPr txBox="1"/>
          <p:nvPr/>
        </p:nvSpPr>
        <p:spPr>
          <a:xfrm>
            <a:off x="3734071" y="2460739"/>
            <a:ext cx="1515528" cy="938719"/>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認証制度の具体的な運用や公募用資料を整備。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制度をリリースし、併せて公募開始。</a:t>
            </a:r>
          </a:p>
        </p:txBody>
      </p:sp>
      <p:sp>
        <p:nvSpPr>
          <p:cNvPr id="41" name="テキスト ボックス 40">
            <a:extLst>
              <a:ext uri="{FF2B5EF4-FFF2-40B4-BE49-F238E27FC236}">
                <a16:creationId xmlns:a16="http://schemas.microsoft.com/office/drawing/2014/main" id="{8F40CF59-DB96-CB97-C78E-946333BDD8E3}"/>
              </a:ext>
            </a:extLst>
          </p:cNvPr>
          <p:cNvSpPr txBox="1"/>
          <p:nvPr/>
        </p:nvSpPr>
        <p:spPr>
          <a:xfrm>
            <a:off x="5509944" y="2462384"/>
            <a:ext cx="1515528" cy="938719"/>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説明会・相談会を経て公募を締め切り、申請内容を確認。</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各団体へヒアリングを行い、審査を実施。</a:t>
            </a:r>
          </a:p>
        </p:txBody>
      </p:sp>
      <p:sp>
        <p:nvSpPr>
          <p:cNvPr id="42" name="テキスト ボックス 41">
            <a:extLst>
              <a:ext uri="{FF2B5EF4-FFF2-40B4-BE49-F238E27FC236}">
                <a16:creationId xmlns:a16="http://schemas.microsoft.com/office/drawing/2014/main" id="{9F3E644D-8DE3-AAF6-3C7E-B0847FFE334C}"/>
              </a:ext>
            </a:extLst>
          </p:cNvPr>
          <p:cNvSpPr txBox="1"/>
          <p:nvPr/>
        </p:nvSpPr>
        <p:spPr>
          <a:xfrm>
            <a:off x="7285817" y="2464029"/>
            <a:ext cx="1515528" cy="938719"/>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有識者検討委員会にて評価を行い、認証団体を決定。</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認証団体を公表</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認証式を開催。</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3" name="直線コネクタ 42">
            <a:extLst>
              <a:ext uri="{FF2B5EF4-FFF2-40B4-BE49-F238E27FC236}">
                <a16:creationId xmlns:a16="http://schemas.microsoft.com/office/drawing/2014/main" id="{51AFB739-3571-D73A-70D5-9303F67EE834}"/>
              </a:ext>
            </a:extLst>
          </p:cNvPr>
          <p:cNvCxnSpPr>
            <a:cxnSpLocks/>
          </p:cNvCxnSpPr>
          <p:nvPr/>
        </p:nvCxnSpPr>
        <p:spPr bwMode="auto">
          <a:xfrm>
            <a:off x="53651" y="1459946"/>
            <a:ext cx="9052563"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テキスト ボックス 43">
            <a:extLst>
              <a:ext uri="{FF2B5EF4-FFF2-40B4-BE49-F238E27FC236}">
                <a16:creationId xmlns:a16="http://schemas.microsoft.com/office/drawing/2014/main" id="{B01FAEBC-DBF4-8769-1431-938C96EAEBC6}"/>
              </a:ext>
            </a:extLst>
          </p:cNvPr>
          <p:cNvSpPr txBox="1"/>
          <p:nvPr/>
        </p:nvSpPr>
        <p:spPr>
          <a:xfrm>
            <a:off x="1268703" y="1184326"/>
            <a:ext cx="6222454" cy="274474"/>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おきなわ</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認証制度の運用経緯</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5EB34B44-67C4-9A6B-E2F1-DBD039BF9086}"/>
              </a:ext>
            </a:extLst>
          </p:cNvPr>
          <p:cNvSpPr txBox="1"/>
          <p:nvPr/>
        </p:nvSpPr>
        <p:spPr>
          <a:xfrm>
            <a:off x="296729" y="5657199"/>
            <a:ext cx="8549542" cy="938719"/>
          </a:xfrm>
          <a:prstGeom prst="rect">
            <a:avLst/>
          </a:prstGeom>
          <a:noFill/>
        </p:spPr>
        <p:txBody>
          <a:bodyPr wrap="square" rtlCol="0">
            <a:spAutoFit/>
          </a:bodyPr>
          <a:lstStyle/>
          <a:p>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（参考）</a:t>
            </a:r>
            <a:r>
              <a:rPr kumimoji="1" lang="en-US" altLang="ja-JP" sz="1100" b="1" u="sng" dirty="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認証制度を構築する自治体の例</a:t>
            </a:r>
            <a:endParaRPr kumimoji="1" lang="en-US" altLang="ja-JP" sz="1100" b="1" u="sng"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鳥取県（とっとり</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企業認証制度：</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hlinkClick r:id="rId3"/>
              </a:rPr>
              <a:t>https://www.pref.tottori.lg.jp/301064.htm</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l"/>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埼玉県さいたま市（さいたま市</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企業認証制度：</a:t>
            </a:r>
            <a:r>
              <a:rPr lang="en-US" altLang="ja-JP" sz="1100" dirty="0">
                <a:latin typeface="Meiryo UI" panose="020B0604030504040204" pitchFamily="50" charset="-128"/>
                <a:ea typeface="Meiryo UI" panose="020B0604030504040204" pitchFamily="50" charset="-128"/>
                <a:cs typeface="Meiryo UI" panose="020B0604030504040204" pitchFamily="50" charset="-128"/>
                <a:hlinkClick r:id="rId4"/>
              </a:rPr>
              <a:t>https://www.city.saitama.lg.jp/005/002/010/013/p080038.html</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神奈川県横浜市（横浜市ＳＤＧｓ認証制度”Ｙ－ＳＤＧｓ”：</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hlinkClick r:id="rId5"/>
              </a:rPr>
              <a:t>https://www.city.yokohama.lg.jp/kurashi/machizukuri-kankyo/ondanka/futurecity/20201130ysdgs.html</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テキスト ボックス 12">
            <a:extLst>
              <a:ext uri="{FF2B5EF4-FFF2-40B4-BE49-F238E27FC236}">
                <a16:creationId xmlns:a16="http://schemas.microsoft.com/office/drawing/2014/main" id="{571C6A8C-3162-944F-F910-E12C144027C7}"/>
              </a:ext>
            </a:extLst>
          </p:cNvPr>
          <p:cNvSpPr txBox="1"/>
          <p:nvPr/>
        </p:nvSpPr>
        <p:spPr>
          <a:xfrm>
            <a:off x="3629353" y="2024234"/>
            <a:ext cx="1802424" cy="461665"/>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公募期間：</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8/7</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9/15</a:t>
            </a: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説 明 会：</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8/9</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8/15</a:t>
            </a:r>
          </a:p>
          <a:p>
            <a:pPr algn="ct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個別相談会：</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8/18</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8/25</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F62AFD7D-0D4D-BF3E-7F3A-24B87000BAA9}"/>
              </a:ext>
            </a:extLst>
          </p:cNvPr>
          <p:cNvSpPr txBox="1"/>
          <p:nvPr/>
        </p:nvSpPr>
        <p:spPr>
          <a:xfrm>
            <a:off x="5384057" y="2098211"/>
            <a:ext cx="1802424" cy="33855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ヒアリング</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9/25</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10/12</a:t>
            </a: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評価期間：</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10/13</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12/18</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5BFF2AC7-96F3-0ACF-5E99-CCE3FAAF500F}"/>
              </a:ext>
            </a:extLst>
          </p:cNvPr>
          <p:cNvSpPr txBox="1"/>
          <p:nvPr/>
        </p:nvSpPr>
        <p:spPr>
          <a:xfrm>
            <a:off x="7153539" y="2101339"/>
            <a:ext cx="1802424" cy="33855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検討委員会</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12/19</a:t>
            </a: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認　証　式：</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2/15</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1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1DC9E0E-CE32-411E-A431-F3FAC44461D5}"/>
              </a:ext>
            </a:extLst>
          </p:cNvPr>
          <p:cNvSpPr>
            <a:spLocks noGrp="1"/>
          </p:cNvSpPr>
          <p:nvPr>
            <p:ph type="title"/>
          </p:nvPr>
        </p:nvSpPr>
        <p:spPr>
          <a:xfrm>
            <a:off x="446278" y="104789"/>
            <a:ext cx="8282086" cy="554481"/>
          </a:xfrm>
        </p:spPr>
        <p:txBody>
          <a:bodyPr/>
          <a:lstStyle/>
          <a:p>
            <a:r>
              <a:rPr lang="ja-JP" altLang="en-US" dirty="0">
                <a:latin typeface="Meiryo UI" panose="020B0604030504040204" pitchFamily="50" charset="-128"/>
              </a:rPr>
              <a:t>２．令和５年度の認証申請審査の結果</a:t>
            </a:r>
            <a:endParaRPr lang="ja-JP" altLang="en-US" dirty="0">
              <a:latin typeface="Meiryo UI" panose="020B0604030504040204" pitchFamily="50" charset="-128"/>
              <a:ea typeface="Meiryo UI" panose="020B0604030504040204" pitchFamily="50" charset="-128"/>
            </a:endParaRPr>
          </a:p>
        </p:txBody>
      </p:sp>
      <p:sp>
        <p:nvSpPr>
          <p:cNvPr id="5" name="コンテンツ プレースホルダー 4">
            <a:extLst>
              <a:ext uri="{FF2B5EF4-FFF2-40B4-BE49-F238E27FC236}">
                <a16:creationId xmlns:a16="http://schemas.microsoft.com/office/drawing/2014/main" id="{67D5F7B9-D3FF-458C-B3E8-CC3DDAEAFF89}"/>
              </a:ext>
            </a:extLst>
          </p:cNvPr>
          <p:cNvSpPr>
            <a:spLocks noGrp="1"/>
          </p:cNvSpPr>
          <p:nvPr>
            <p:ph idx="10"/>
          </p:nvPr>
        </p:nvSpPr>
        <p:spPr>
          <a:xfrm>
            <a:off x="446276" y="748205"/>
            <a:ext cx="7965000" cy="466711"/>
          </a:xfrm>
        </p:spPr>
        <p:txBody>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今年度の申請団体数は</a:t>
            </a:r>
            <a:r>
              <a:rPr lang="en-US" altLang="ja-JP" sz="1400" dirty="0">
                <a:latin typeface="Meiryo UI" panose="020B0604030504040204" pitchFamily="50" charset="-128"/>
                <a:ea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rPr>
              <a:t>団体で、うち</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団体が認証に適合すると評価されました。</a:t>
            </a:r>
            <a:endParaRPr lang="en-US" altLang="ja-JP" sz="1400" dirty="0">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F1ED2281-1D77-473B-9CC3-8D7281E48FB0}"/>
              </a:ext>
            </a:extLst>
          </p:cNvPr>
          <p:cNvCxnSpPr>
            <a:cxnSpLocks/>
          </p:cNvCxnSpPr>
          <p:nvPr/>
        </p:nvCxnSpPr>
        <p:spPr bwMode="auto">
          <a:xfrm>
            <a:off x="302150" y="1434445"/>
            <a:ext cx="8229603" cy="0"/>
          </a:xfrm>
          <a:prstGeom prst="line">
            <a:avLst/>
          </a:pr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テキスト ボックス 21">
            <a:extLst>
              <a:ext uri="{FF2B5EF4-FFF2-40B4-BE49-F238E27FC236}">
                <a16:creationId xmlns:a16="http://schemas.microsoft.com/office/drawing/2014/main" id="{E834F726-A73C-4218-AF62-590E187462C2}"/>
              </a:ext>
            </a:extLst>
          </p:cNvPr>
          <p:cNvSpPr txBox="1"/>
          <p:nvPr/>
        </p:nvSpPr>
        <p:spPr>
          <a:xfrm>
            <a:off x="302151" y="1158825"/>
            <a:ext cx="8282086" cy="274474"/>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令和５年度</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申請・認証</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団体数及び認証率・認証団体一覧</a:t>
            </a:r>
          </a:p>
        </p:txBody>
      </p:sp>
      <p:graphicFrame>
        <p:nvGraphicFramePr>
          <p:cNvPr id="3" name="表 2">
            <a:extLst>
              <a:ext uri="{FF2B5EF4-FFF2-40B4-BE49-F238E27FC236}">
                <a16:creationId xmlns:a16="http://schemas.microsoft.com/office/drawing/2014/main" id="{8750786A-44F8-4A33-1A76-E5CCA96CE676}"/>
              </a:ext>
            </a:extLst>
          </p:cNvPr>
          <p:cNvGraphicFramePr>
            <a:graphicFrameLocks noGrp="1"/>
          </p:cNvGraphicFramePr>
          <p:nvPr>
            <p:extLst>
              <p:ext uri="{D42A27DB-BD31-4B8C-83A1-F6EECF244321}">
                <p14:modId xmlns:p14="http://schemas.microsoft.com/office/powerpoint/2010/main" val="2098454002"/>
              </p:ext>
            </p:extLst>
          </p:nvPr>
        </p:nvGraphicFramePr>
        <p:xfrm>
          <a:off x="603314" y="3125969"/>
          <a:ext cx="7739407" cy="3286219"/>
        </p:xfrm>
        <a:graphic>
          <a:graphicData uri="http://schemas.openxmlformats.org/drawingml/2006/table">
            <a:tbl>
              <a:tblPr>
                <a:tableStyleId>{5C22544A-7EE6-4342-B048-85BDC9FD1C3A}</a:tableStyleId>
              </a:tblPr>
              <a:tblGrid>
                <a:gridCol w="691065">
                  <a:extLst>
                    <a:ext uri="{9D8B030D-6E8A-4147-A177-3AD203B41FA5}">
                      <a16:colId xmlns:a16="http://schemas.microsoft.com/office/drawing/2014/main" val="2973323045"/>
                    </a:ext>
                  </a:extLst>
                </a:gridCol>
                <a:gridCol w="3916124">
                  <a:extLst>
                    <a:ext uri="{9D8B030D-6E8A-4147-A177-3AD203B41FA5}">
                      <a16:colId xmlns:a16="http://schemas.microsoft.com/office/drawing/2014/main" val="2190635564"/>
                    </a:ext>
                  </a:extLst>
                </a:gridCol>
                <a:gridCol w="3132218">
                  <a:extLst>
                    <a:ext uri="{9D8B030D-6E8A-4147-A177-3AD203B41FA5}">
                      <a16:colId xmlns:a16="http://schemas.microsoft.com/office/drawing/2014/main" val="2961087518"/>
                    </a:ext>
                  </a:extLst>
                </a:gridCol>
              </a:tblGrid>
              <a:tr h="153259">
                <a:tc>
                  <a:txBody>
                    <a:bodyPr/>
                    <a:lstStyle/>
                    <a:p>
                      <a:pPr algn="ctr" fontAlgn="ct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No.</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1274" marR="1274" marT="12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D5C5"/>
                    </a:solidFill>
                  </a:tcPr>
                </a:tc>
                <a:tc>
                  <a:txBody>
                    <a:bodyPr/>
                    <a:lstStyle/>
                    <a:p>
                      <a:pPr algn="ctr"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事業者名</a:t>
                      </a:r>
                    </a:p>
                  </a:txBody>
                  <a:tcPr marL="1274" marR="1274" marT="12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D5C5"/>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主な業種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D5C5"/>
                    </a:solidFill>
                  </a:tcPr>
                </a:tc>
                <a:extLst>
                  <a:ext uri="{0D108BD9-81ED-4DB2-BD59-A6C34878D82A}">
                    <a16:rowId xmlns:a16="http://schemas.microsoft.com/office/drawing/2014/main" val="3171560290"/>
                  </a:ext>
                </a:extLst>
              </a:tr>
              <a:tr h="269889">
                <a:tc>
                  <a:txBody>
                    <a:bodyPr/>
                    <a:lstStyle/>
                    <a:p>
                      <a:pPr algn="ctr" fontAlgn="ctr"/>
                      <a:r>
                        <a:rPr lang="ja-JP" altLang="en-US" sz="1400" b="0" i="0" u="none" strike="noStrike" dirty="0">
                          <a:solidFill>
                            <a:srgbClr val="242424"/>
                          </a:solidFill>
                          <a:effectLst/>
                          <a:latin typeface="Meiryo UI" panose="020B0604030504040204" pitchFamily="50" charset="-128"/>
                          <a:ea typeface="Meiryo UI" panose="020B0604030504040204" pitchFamily="50" charset="-128"/>
                        </a:rPr>
                        <a:t>１</a:t>
                      </a:r>
                    </a:p>
                  </a:txBody>
                  <a:tcPr marL="1274" marR="1274" marT="12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一般財団法人沖縄県環境科学センター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dirty="0">
                          <a:solidFill>
                            <a:srgbClr val="242424"/>
                          </a:solidFill>
                          <a:effectLst/>
                          <a:latin typeface="Meiryo UI" panose="020B0604030504040204" pitchFamily="50" charset="-128"/>
                          <a:ea typeface="Meiryo UI" panose="020B0604030504040204" pitchFamily="50" charset="-128"/>
                        </a:rPr>
                        <a:t>専門・科学技術、業務支援サービス業</a:t>
                      </a:r>
                      <a:endParaRPr lang="en-US" sz="1400" b="0" i="0" u="none" strike="noStrike" dirty="0">
                        <a:solidFill>
                          <a:srgbClr val="242424"/>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680028"/>
                  </a:ext>
                </a:extLst>
              </a:tr>
              <a:tr h="264878">
                <a:tc>
                  <a:txBody>
                    <a:bodyPr/>
                    <a:lstStyle/>
                    <a:p>
                      <a:pPr algn="ctr" fontAlgn="ctr"/>
                      <a:r>
                        <a:rPr lang="ja-JP" altLang="en-US" sz="1400" b="0" i="0" u="none" strike="noStrike" dirty="0">
                          <a:solidFill>
                            <a:srgbClr val="242424"/>
                          </a:solidFill>
                          <a:effectLst/>
                          <a:latin typeface="Meiryo UI" panose="020B0604030504040204" pitchFamily="50" charset="-128"/>
                          <a:ea typeface="Meiryo UI" panose="020B0604030504040204" pitchFamily="50" charset="-128"/>
                        </a:rPr>
                        <a:t>２</a:t>
                      </a:r>
                    </a:p>
                  </a:txBody>
                  <a:tcPr marL="1274" marR="1274" marT="12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株式会社福地組</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rPr>
                        <a:t>建設業</a:t>
                      </a:r>
                      <a:endParaRPr kumimoji="1" lang="en-US" altLang="ja-JP"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2959310"/>
                  </a:ext>
                </a:extLst>
              </a:tr>
              <a:tr h="327628">
                <a:tc>
                  <a:txBody>
                    <a:bodyPr/>
                    <a:lstStyle/>
                    <a:p>
                      <a:pPr algn="ctr" fontAlgn="ctr"/>
                      <a:r>
                        <a:rPr lang="ja-JP" altLang="en-US" sz="1400" b="0" i="0" u="none" strike="noStrike" dirty="0">
                          <a:solidFill>
                            <a:srgbClr val="242424"/>
                          </a:solidFill>
                          <a:effectLst/>
                          <a:latin typeface="Meiryo UI" panose="020B0604030504040204" pitchFamily="50" charset="-128"/>
                          <a:ea typeface="Meiryo UI" panose="020B0604030504040204" pitchFamily="50" charset="-128"/>
                        </a:rPr>
                        <a:t>３</a:t>
                      </a:r>
                    </a:p>
                  </a:txBody>
                  <a:tcPr marL="1274" marR="1274" marT="12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株式会社那覇電工</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rPr>
                        <a:t>建設業</a:t>
                      </a:r>
                      <a:endParaRPr kumimoji="1" lang="en-US" altLang="ja-JP"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8571530"/>
                  </a:ext>
                </a:extLst>
              </a:tr>
              <a:tr h="264878">
                <a:tc>
                  <a:txBody>
                    <a:bodyPr/>
                    <a:lstStyle/>
                    <a:p>
                      <a:pPr algn="ctr" fontAlgn="ctr"/>
                      <a:r>
                        <a:rPr lang="ja-JP" altLang="en-US" sz="1400" b="0" i="0" u="none" strike="noStrike" dirty="0">
                          <a:solidFill>
                            <a:srgbClr val="242424"/>
                          </a:solidFill>
                          <a:effectLst/>
                          <a:latin typeface="Meiryo UI" panose="020B0604030504040204" pitchFamily="50" charset="-128"/>
                          <a:ea typeface="Meiryo UI" panose="020B0604030504040204" pitchFamily="50" charset="-128"/>
                        </a:rPr>
                        <a:t>４</a:t>
                      </a:r>
                    </a:p>
                  </a:txBody>
                  <a:tcPr marL="1274" marR="1274" marT="12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日本トランスオーシャン航空株式会社</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rPr>
                        <a:t>運輸・郵便業</a:t>
                      </a:r>
                      <a:endParaRPr kumimoji="1" lang="en-US" altLang="ja-JP"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7310707"/>
                  </a:ext>
                </a:extLst>
              </a:tr>
              <a:tr h="264878">
                <a:tc>
                  <a:txBody>
                    <a:bodyPr/>
                    <a:lstStyle/>
                    <a:p>
                      <a:pPr algn="ctr" fontAlgn="ctr"/>
                      <a:r>
                        <a:rPr lang="ja-JP" altLang="en-US" sz="1400" b="0" i="0" u="none" strike="noStrike" dirty="0">
                          <a:solidFill>
                            <a:srgbClr val="242424"/>
                          </a:solidFill>
                          <a:effectLst/>
                          <a:latin typeface="Meiryo UI" panose="020B0604030504040204" pitchFamily="50" charset="-128"/>
                          <a:ea typeface="Meiryo UI" panose="020B0604030504040204" pitchFamily="50" charset="-128"/>
                        </a:rPr>
                        <a:t>５</a:t>
                      </a:r>
                    </a:p>
                  </a:txBody>
                  <a:tcPr marL="1274" marR="1274" marT="12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株式会社セブンーイレブン・沖縄</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rPr>
                        <a:t>卸売・小売業</a:t>
                      </a:r>
                      <a:endParaRPr kumimoji="1" lang="en-US" altLang="ja-JP"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6735558"/>
                  </a:ext>
                </a:extLst>
              </a:tr>
              <a:tr h="264878">
                <a:tc>
                  <a:txBody>
                    <a:bodyPr/>
                    <a:lstStyle/>
                    <a:p>
                      <a:pPr algn="ctr" fontAlgn="ctr"/>
                      <a:r>
                        <a:rPr lang="ja-JP" altLang="en-US" sz="1400" b="0" i="0" u="none" strike="noStrike" dirty="0">
                          <a:solidFill>
                            <a:srgbClr val="242424"/>
                          </a:solidFill>
                          <a:effectLst/>
                          <a:latin typeface="Meiryo UI" panose="020B0604030504040204" pitchFamily="50" charset="-128"/>
                          <a:ea typeface="Meiryo UI" panose="020B0604030504040204" pitchFamily="50" charset="-128"/>
                        </a:rPr>
                        <a:t>６</a:t>
                      </a:r>
                    </a:p>
                  </a:txBody>
                  <a:tcPr marL="1274" marR="1274" marT="12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沖縄ツーリスト株式会社</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dirty="0">
                          <a:solidFill>
                            <a:srgbClr val="242424"/>
                          </a:solidFill>
                          <a:effectLst/>
                          <a:latin typeface="Meiryo UI" panose="020B0604030504040204" pitchFamily="50" charset="-128"/>
                          <a:ea typeface="Meiryo UI" panose="020B0604030504040204" pitchFamily="50" charset="-128"/>
                        </a:rPr>
                        <a:t>その他サービス</a:t>
                      </a:r>
                      <a:endParaRPr lang="en-US" sz="1400" b="0" i="0" u="none" strike="noStrike" dirty="0">
                        <a:solidFill>
                          <a:srgbClr val="242424"/>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0468639"/>
                  </a:ext>
                </a:extLst>
              </a:tr>
              <a:tr h="264878">
                <a:tc>
                  <a:txBody>
                    <a:bodyPr/>
                    <a:lstStyle/>
                    <a:p>
                      <a:pPr algn="ctr" fontAlgn="ctr"/>
                      <a:r>
                        <a:rPr lang="ja-JP" altLang="en-US" sz="1400" b="0" i="0" u="none" strike="noStrike" dirty="0">
                          <a:solidFill>
                            <a:srgbClr val="242424"/>
                          </a:solidFill>
                          <a:effectLst/>
                          <a:latin typeface="Meiryo UI" panose="020B0604030504040204" pitchFamily="50" charset="-128"/>
                          <a:ea typeface="Meiryo UI" panose="020B0604030504040204" pitchFamily="50" charset="-128"/>
                        </a:rPr>
                        <a:t>７</a:t>
                      </a:r>
                    </a:p>
                  </a:txBody>
                  <a:tcPr marL="1274" marR="1274" marT="12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株式会社沖縄海邦銀行</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rPr>
                        <a:t>金融・保険業</a:t>
                      </a:r>
                      <a:endParaRPr kumimoji="1" lang="en-US" altLang="ja-JP"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683574"/>
                  </a:ext>
                </a:extLst>
              </a:tr>
              <a:tr h="264878">
                <a:tc>
                  <a:txBody>
                    <a:bodyPr/>
                    <a:lstStyle/>
                    <a:p>
                      <a:pPr algn="ctr" fontAlgn="ctr"/>
                      <a:r>
                        <a:rPr lang="ja-JP" altLang="en-US" sz="1400" b="0" i="0" u="none" strike="noStrike" dirty="0">
                          <a:solidFill>
                            <a:srgbClr val="242424"/>
                          </a:solidFill>
                          <a:effectLst/>
                          <a:latin typeface="Meiryo UI" panose="020B0604030504040204" pitchFamily="50" charset="-128"/>
                          <a:ea typeface="Meiryo UI" panose="020B0604030504040204" pitchFamily="50" charset="-128"/>
                        </a:rPr>
                        <a:t>８</a:t>
                      </a:r>
                    </a:p>
                  </a:txBody>
                  <a:tcPr marL="1274" marR="1274" marT="12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株式会社大成ホーム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rPr>
                        <a:t>建設業</a:t>
                      </a:r>
                      <a:endParaRPr kumimoji="1" lang="en-US" altLang="ja-JP"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45736"/>
                  </a:ext>
                </a:extLst>
              </a:tr>
              <a:tr h="264878">
                <a:tc>
                  <a:txBody>
                    <a:bodyPr/>
                    <a:lstStyle/>
                    <a:p>
                      <a:pPr algn="ctr" fontAlgn="ctr"/>
                      <a:r>
                        <a:rPr lang="ja-JP" altLang="en-US" sz="1400" b="0" i="0" u="none" strike="noStrike" dirty="0">
                          <a:solidFill>
                            <a:srgbClr val="242424"/>
                          </a:solidFill>
                          <a:effectLst/>
                          <a:latin typeface="Meiryo UI" panose="020B0604030504040204" pitchFamily="50" charset="-128"/>
                          <a:ea typeface="Meiryo UI" panose="020B0604030504040204" pitchFamily="50" charset="-128"/>
                        </a:rPr>
                        <a:t>９</a:t>
                      </a:r>
                    </a:p>
                  </a:txBody>
                  <a:tcPr marL="1274" marR="1274" marT="12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株式会社青い海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rPr>
                        <a:t>製造業</a:t>
                      </a:r>
                      <a:endParaRPr kumimoji="1" lang="en-US" altLang="ja-JP"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1797705"/>
                  </a:ext>
                </a:extLst>
              </a:tr>
              <a:tr h="264878">
                <a:tc>
                  <a:txBody>
                    <a:bodyPr/>
                    <a:lstStyle/>
                    <a:p>
                      <a:pPr algn="ctr" fontAlgn="ctr"/>
                      <a:r>
                        <a:rPr lang="en-US" altLang="ja-JP" sz="1400" b="0" i="0" u="none" strike="noStrike" dirty="0">
                          <a:solidFill>
                            <a:srgbClr val="242424"/>
                          </a:solidFill>
                          <a:effectLst/>
                          <a:latin typeface="Meiryo UI" panose="020B0604030504040204" pitchFamily="50" charset="-128"/>
                          <a:ea typeface="Meiryo UI" panose="020B0604030504040204" pitchFamily="50" charset="-128"/>
                        </a:rPr>
                        <a:t>10</a:t>
                      </a:r>
                      <a:endParaRPr lang="ja-JP" altLang="en-US" sz="1400" b="0" i="0" u="none" strike="noStrike" dirty="0">
                        <a:solidFill>
                          <a:srgbClr val="242424"/>
                        </a:solidFill>
                        <a:effectLst/>
                        <a:latin typeface="Meiryo UI" panose="020B0604030504040204" pitchFamily="50" charset="-128"/>
                        <a:ea typeface="Meiryo UI" panose="020B0604030504040204" pitchFamily="50" charset="-128"/>
                      </a:endParaRPr>
                    </a:p>
                  </a:txBody>
                  <a:tcPr marL="1274" marR="1274" marT="12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大同火災海上保険株式会社</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rPr>
                        <a:t>金融・保険業</a:t>
                      </a:r>
                      <a:endParaRPr kumimoji="1" lang="en-US" altLang="ja-JP"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894045"/>
                  </a:ext>
                </a:extLst>
              </a:tr>
              <a:tr h="264878">
                <a:tc>
                  <a:txBody>
                    <a:bodyPr/>
                    <a:lstStyle/>
                    <a:p>
                      <a:pPr algn="ctr" fontAlgn="ctr"/>
                      <a:r>
                        <a:rPr lang="en-US" altLang="ja-JP" sz="1400" b="0" i="0" u="none" strike="noStrike" dirty="0">
                          <a:solidFill>
                            <a:srgbClr val="242424"/>
                          </a:solidFill>
                          <a:effectLst/>
                          <a:latin typeface="Meiryo UI" panose="020B0604030504040204" pitchFamily="50" charset="-128"/>
                          <a:ea typeface="Meiryo UI" panose="020B0604030504040204" pitchFamily="50" charset="-128"/>
                        </a:rPr>
                        <a:t>11</a:t>
                      </a:r>
                      <a:endParaRPr lang="ja-JP" altLang="en-US" sz="1400" b="0" i="0" u="none" strike="noStrike" dirty="0">
                        <a:solidFill>
                          <a:srgbClr val="242424"/>
                        </a:solidFill>
                        <a:effectLst/>
                        <a:latin typeface="Meiryo UI" panose="020B0604030504040204" pitchFamily="50" charset="-128"/>
                        <a:ea typeface="Meiryo UI" panose="020B0604030504040204" pitchFamily="50" charset="-128"/>
                      </a:endParaRPr>
                    </a:p>
                  </a:txBody>
                  <a:tcPr marL="1274" marR="1274" marT="12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株式会社</a:t>
                      </a:r>
                      <a:r>
                        <a:rPr lang="en-US" sz="1400" b="0" i="0" u="none" strike="noStrike" dirty="0" err="1">
                          <a:solidFill>
                            <a:srgbClr val="000000"/>
                          </a:solidFill>
                          <a:effectLst/>
                          <a:latin typeface="Meiryo UI" panose="020B0604030504040204" pitchFamily="50" charset="-128"/>
                          <a:ea typeface="Meiryo UI" panose="020B0604030504040204" pitchFamily="50" charset="-128"/>
                        </a:rPr>
                        <a:t>okicom</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rPr>
                        <a:t>情報通信業</a:t>
                      </a:r>
                      <a:endParaRPr kumimoji="1" lang="en-US" altLang="ja-JP" sz="1400" b="0" i="0" u="none" strike="noStrike" kern="1200" cap="none" spc="0" normalizeH="0" baseline="0" noProof="0" dirty="0">
                        <a:ln>
                          <a:noFill/>
                        </a:ln>
                        <a:solidFill>
                          <a:srgbClr val="242424"/>
                        </a:solidFill>
                        <a:effectLst/>
                        <a:uLnTx/>
                        <a:uFillTx/>
                        <a:latin typeface="Meiryo UI" panose="020B0604030504040204" pitchFamily="50" charset="-128"/>
                        <a:ea typeface="Meiryo UI" panose="020B0604030504040204" pitchFamily="50" charset="-128"/>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132610"/>
                  </a:ext>
                </a:extLst>
              </a:tr>
            </a:tbl>
          </a:graphicData>
        </a:graphic>
      </p:graphicFrame>
      <p:sp>
        <p:nvSpPr>
          <p:cNvPr id="9" name="テキスト ボックス 8">
            <a:extLst>
              <a:ext uri="{FF2B5EF4-FFF2-40B4-BE49-F238E27FC236}">
                <a16:creationId xmlns:a16="http://schemas.microsoft.com/office/drawing/2014/main" id="{AD2C6965-EB85-33EB-9CDA-2824BDA5096F}"/>
              </a:ext>
            </a:extLst>
          </p:cNvPr>
          <p:cNvSpPr txBox="1"/>
          <p:nvPr/>
        </p:nvSpPr>
        <p:spPr>
          <a:xfrm>
            <a:off x="623612" y="6360276"/>
            <a:ext cx="3193104"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※No.</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は申請順</a:t>
            </a:r>
          </a:p>
        </p:txBody>
      </p:sp>
      <p:graphicFrame>
        <p:nvGraphicFramePr>
          <p:cNvPr id="2" name="表 5">
            <a:extLst>
              <a:ext uri="{FF2B5EF4-FFF2-40B4-BE49-F238E27FC236}">
                <a16:creationId xmlns:a16="http://schemas.microsoft.com/office/drawing/2014/main" id="{1A066FC6-B1AF-41CA-B19A-606308E34404}"/>
              </a:ext>
            </a:extLst>
          </p:cNvPr>
          <p:cNvGraphicFramePr>
            <a:graphicFrameLocks noGrp="1"/>
          </p:cNvGraphicFramePr>
          <p:nvPr>
            <p:extLst>
              <p:ext uri="{D42A27DB-BD31-4B8C-83A1-F6EECF244321}">
                <p14:modId xmlns:p14="http://schemas.microsoft.com/office/powerpoint/2010/main" val="2029675731"/>
              </p:ext>
            </p:extLst>
          </p:nvPr>
        </p:nvGraphicFramePr>
        <p:xfrm>
          <a:off x="603314" y="1518207"/>
          <a:ext cx="7739407" cy="1524000"/>
        </p:xfrm>
        <a:graphic>
          <a:graphicData uri="http://schemas.openxmlformats.org/drawingml/2006/table">
            <a:tbl>
              <a:tblPr firstCol="1" bandRow="1">
                <a:tableStyleId>{5C22544A-7EE6-4342-B048-85BDC9FD1C3A}</a:tableStyleId>
              </a:tblPr>
              <a:tblGrid>
                <a:gridCol w="4134224">
                  <a:extLst>
                    <a:ext uri="{9D8B030D-6E8A-4147-A177-3AD203B41FA5}">
                      <a16:colId xmlns:a16="http://schemas.microsoft.com/office/drawing/2014/main" val="4097289637"/>
                    </a:ext>
                  </a:extLst>
                </a:gridCol>
                <a:gridCol w="3605183">
                  <a:extLst>
                    <a:ext uri="{9D8B030D-6E8A-4147-A177-3AD203B41FA5}">
                      <a16:colId xmlns:a16="http://schemas.microsoft.com/office/drawing/2014/main" val="650158447"/>
                    </a:ext>
                  </a:extLst>
                </a:gridCol>
              </a:tblGrid>
              <a:tr h="0">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申請団体数</a:t>
                      </a:r>
                    </a:p>
                  </a:txBody>
                  <a:tcPr anchor="ctr">
                    <a:solidFill>
                      <a:schemeClr val="accent2">
                        <a:lumMod val="75000"/>
                      </a:schemeClr>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26</a:t>
                      </a:r>
                      <a:r>
                        <a:rPr kumimoji="1" lang="ja-JP" altLang="en-US" sz="1400" dirty="0">
                          <a:solidFill>
                            <a:schemeClr val="tx1"/>
                          </a:solidFill>
                          <a:latin typeface="Meiryo UI" panose="020B0604030504040204" pitchFamily="50" charset="-128"/>
                          <a:ea typeface="Meiryo UI" panose="020B0604030504040204" pitchFamily="50" charset="-128"/>
                        </a:rPr>
                        <a:t>団体</a:t>
                      </a:r>
                    </a:p>
                  </a:txBody>
                  <a:tcPr anchor="ctr">
                    <a:solidFill>
                      <a:schemeClr val="bg1">
                        <a:lumMod val="95000"/>
                      </a:schemeClr>
                    </a:solidFill>
                  </a:tcPr>
                </a:tc>
                <a:extLst>
                  <a:ext uri="{0D108BD9-81ED-4DB2-BD59-A6C34878D82A}">
                    <a16:rowId xmlns:a16="http://schemas.microsoft.com/office/drawing/2014/main" val="165193157"/>
                  </a:ext>
                </a:extLst>
              </a:tr>
              <a:tr h="0">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認証団体数</a:t>
                      </a:r>
                    </a:p>
                  </a:txBody>
                  <a:tcPr anchor="ctr">
                    <a:solidFill>
                      <a:schemeClr val="accent2">
                        <a:lumMod val="75000"/>
                      </a:schemeClr>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11</a:t>
                      </a:r>
                      <a:r>
                        <a:rPr kumimoji="1" lang="ja-JP" altLang="en-US" sz="1400" dirty="0">
                          <a:solidFill>
                            <a:schemeClr val="tx1"/>
                          </a:solidFill>
                          <a:latin typeface="Meiryo UI" panose="020B0604030504040204" pitchFamily="50" charset="-128"/>
                          <a:ea typeface="Meiryo UI" panose="020B0604030504040204" pitchFamily="50" charset="-128"/>
                        </a:rPr>
                        <a:t>団体</a:t>
                      </a:r>
                    </a:p>
                  </a:txBody>
                  <a:tcPr anchor="ctr">
                    <a:solidFill>
                      <a:schemeClr val="bg1">
                        <a:lumMod val="95000"/>
                      </a:schemeClr>
                    </a:solidFill>
                  </a:tcPr>
                </a:tc>
                <a:extLst>
                  <a:ext uri="{0D108BD9-81ED-4DB2-BD59-A6C34878D82A}">
                    <a16:rowId xmlns:a16="http://schemas.microsoft.com/office/drawing/2014/main" val="4076280777"/>
                  </a:ext>
                </a:extLst>
              </a:tr>
              <a:tr h="0">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認証率</a:t>
                      </a:r>
                    </a:p>
                  </a:txBody>
                  <a:tcPr anchor="ctr">
                    <a:solidFill>
                      <a:schemeClr val="accent2">
                        <a:lumMod val="75000"/>
                      </a:schemeClr>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42.3%</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734467897"/>
                  </a:ext>
                </a:extLst>
              </a:tr>
              <a:tr h="178818">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第２号様式において基準を満たした団体の割合</a:t>
                      </a:r>
                    </a:p>
                  </a:txBody>
                  <a:tcPr anchor="ctr">
                    <a:solidFill>
                      <a:schemeClr val="accent2">
                        <a:lumMod val="75000"/>
                      </a:schemeClr>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76.9%</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4149376457"/>
                  </a:ext>
                </a:extLst>
              </a:tr>
              <a:tr h="178818">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第３号様式において基準を満たした団体の割合</a:t>
                      </a:r>
                    </a:p>
                  </a:txBody>
                  <a:tcPr anchor="ctr">
                    <a:solidFill>
                      <a:schemeClr val="accent2">
                        <a:lumMod val="75000"/>
                      </a:schemeClr>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50.0%</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1287580317"/>
                  </a:ext>
                </a:extLst>
              </a:tr>
            </a:tbl>
          </a:graphicData>
        </a:graphic>
      </p:graphicFrame>
    </p:spTree>
    <p:extLst>
      <p:ext uri="{BB962C8B-B14F-4D97-AF65-F5344CB8AC3E}">
        <p14:creationId xmlns:p14="http://schemas.microsoft.com/office/powerpoint/2010/main" val="77080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1DC9E0E-CE32-411E-A431-F3FAC44461D5}"/>
              </a:ext>
            </a:extLst>
          </p:cNvPr>
          <p:cNvSpPr>
            <a:spLocks noGrp="1"/>
          </p:cNvSpPr>
          <p:nvPr>
            <p:ph type="title"/>
          </p:nvPr>
        </p:nvSpPr>
        <p:spPr>
          <a:xfrm>
            <a:off x="446278" y="104789"/>
            <a:ext cx="8282086" cy="554481"/>
          </a:xfrm>
        </p:spPr>
        <p:txBody>
          <a:bodyPr/>
          <a:lstStyle/>
          <a:p>
            <a:r>
              <a:rPr lang="ja-JP" altLang="en-US" dirty="0">
                <a:latin typeface="Meiryo UI" panose="020B0604030504040204" pitchFamily="50" charset="-128"/>
              </a:rPr>
              <a:t>３．</a:t>
            </a:r>
            <a:r>
              <a:rPr lang="ja-JP" altLang="en-US" dirty="0">
                <a:latin typeface="Meiryo UI" panose="020B0604030504040204" pitchFamily="50" charset="-128"/>
                <a:ea typeface="Meiryo UI" panose="020B0604030504040204" pitchFamily="50" charset="-128"/>
              </a:rPr>
              <a:t>認証団体が「今後２年間で特に注力する活動・取組」の内容（</a:t>
            </a:r>
            <a:r>
              <a:rPr lang="ja-JP" altLang="en-US" dirty="0">
                <a:latin typeface="Meiryo UI" panose="020B0604030504040204" pitchFamily="50" charset="-128"/>
              </a:rPr>
              <a:t>１</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rPr>
              <a:t>１１</a:t>
            </a:r>
            <a:r>
              <a:rPr lang="ja-JP" altLang="en-US" dirty="0">
                <a:latin typeface="Meiryo UI" panose="020B0604030504040204" pitchFamily="50" charset="-128"/>
                <a:ea typeface="Meiryo UI" panose="020B0604030504040204" pitchFamily="50" charset="-128"/>
              </a:rPr>
              <a:t>）</a:t>
            </a:r>
          </a:p>
        </p:txBody>
      </p:sp>
      <p:sp>
        <p:nvSpPr>
          <p:cNvPr id="31" name="四角形: 角を丸くする 30">
            <a:extLst>
              <a:ext uri="{FF2B5EF4-FFF2-40B4-BE49-F238E27FC236}">
                <a16:creationId xmlns:a16="http://schemas.microsoft.com/office/drawing/2014/main" id="{70CE23B7-9650-E8DA-CC5D-9F81BC6EB9D9}"/>
              </a:ext>
            </a:extLst>
          </p:cNvPr>
          <p:cNvSpPr/>
          <p:nvPr/>
        </p:nvSpPr>
        <p:spPr bwMode="auto">
          <a:xfrm>
            <a:off x="97616" y="1100589"/>
            <a:ext cx="3880495" cy="27318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No.</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１：一般財団法人沖縄県環境科学センター</a:t>
            </a:r>
          </a:p>
        </p:txBody>
      </p:sp>
      <p:sp>
        <p:nvSpPr>
          <p:cNvPr id="53" name="テキスト ボックス 52">
            <a:extLst>
              <a:ext uri="{FF2B5EF4-FFF2-40B4-BE49-F238E27FC236}">
                <a16:creationId xmlns:a16="http://schemas.microsoft.com/office/drawing/2014/main" id="{9952DBE6-0501-F3A4-D24A-D389D62549A5}"/>
              </a:ext>
            </a:extLst>
          </p:cNvPr>
          <p:cNvSpPr txBox="1"/>
          <p:nvPr/>
        </p:nvSpPr>
        <p:spPr>
          <a:xfrm>
            <a:off x="94597" y="1511253"/>
            <a:ext cx="5431712"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取組概要</a:t>
            </a:r>
          </a:p>
        </p:txBody>
      </p:sp>
      <p:sp>
        <p:nvSpPr>
          <p:cNvPr id="54" name="正方形/長方形 53">
            <a:extLst>
              <a:ext uri="{FF2B5EF4-FFF2-40B4-BE49-F238E27FC236}">
                <a16:creationId xmlns:a16="http://schemas.microsoft.com/office/drawing/2014/main" id="{B2446EF7-3293-20E8-7D4B-8C863101AAD6}"/>
              </a:ext>
            </a:extLst>
          </p:cNvPr>
          <p:cNvSpPr/>
          <p:nvPr/>
        </p:nvSpPr>
        <p:spPr bwMode="auto">
          <a:xfrm>
            <a:off x="921628" y="2792976"/>
            <a:ext cx="4605906"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アスベスト分析体制の強化と報告書発行部数の増加。</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a:extLst>
              <a:ext uri="{FF2B5EF4-FFF2-40B4-BE49-F238E27FC236}">
                <a16:creationId xmlns:a16="http://schemas.microsoft.com/office/drawing/2014/main" id="{660ADF98-56BA-D5EF-839E-DE719B2B2CBB}"/>
              </a:ext>
            </a:extLst>
          </p:cNvPr>
          <p:cNvSpPr/>
          <p:nvPr/>
        </p:nvSpPr>
        <p:spPr bwMode="auto">
          <a:xfrm>
            <a:off x="913273" y="3691717"/>
            <a:ext cx="4605906"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哺乳類、爬虫類、魚類、昆虫類、クモ類、植物</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等の</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外来種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対策を推進。</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a:extLst>
              <a:ext uri="{FF2B5EF4-FFF2-40B4-BE49-F238E27FC236}">
                <a16:creationId xmlns:a16="http://schemas.microsoft.com/office/drawing/2014/main" id="{3333B8D8-04FF-D827-49AA-65E5FCF9B8EB}"/>
              </a:ext>
            </a:extLst>
          </p:cNvPr>
          <p:cNvSpPr/>
          <p:nvPr/>
        </p:nvSpPr>
        <p:spPr bwMode="auto">
          <a:xfrm>
            <a:off x="921628" y="1885925"/>
            <a:ext cx="4605906"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県内水産関連食品の販路拡大に向けた水産</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HACCP</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の認証取得や</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HACCP</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の考えをもとにした衛生管理の取組サポート。</a:t>
            </a:r>
          </a:p>
        </p:txBody>
      </p:sp>
      <p:sp>
        <p:nvSpPr>
          <p:cNvPr id="57" name="正方形/長方形 56">
            <a:extLst>
              <a:ext uri="{FF2B5EF4-FFF2-40B4-BE49-F238E27FC236}">
                <a16:creationId xmlns:a16="http://schemas.microsoft.com/office/drawing/2014/main" id="{31382EEA-7078-9EE3-E388-50B803AABEC8}"/>
              </a:ext>
            </a:extLst>
          </p:cNvPr>
          <p:cNvSpPr/>
          <p:nvPr/>
        </p:nvSpPr>
        <p:spPr bwMode="auto">
          <a:xfrm>
            <a:off x="89260" y="2793397"/>
            <a:ext cx="776199" cy="792000"/>
          </a:xfrm>
          <a:prstGeom prst="rect">
            <a:avLst/>
          </a:prstGeom>
          <a:solidFill>
            <a:srgbClr val="D6E0FF"/>
          </a:solid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58" name="正方形/長方形 57">
            <a:extLst>
              <a:ext uri="{FF2B5EF4-FFF2-40B4-BE49-F238E27FC236}">
                <a16:creationId xmlns:a16="http://schemas.microsoft.com/office/drawing/2014/main" id="{D38D1633-F554-C38E-448E-CE06C568FB16}"/>
              </a:ext>
            </a:extLst>
          </p:cNvPr>
          <p:cNvSpPr/>
          <p:nvPr/>
        </p:nvSpPr>
        <p:spPr bwMode="auto">
          <a:xfrm>
            <a:off x="94020" y="3691674"/>
            <a:ext cx="778569" cy="792000"/>
          </a:xfrm>
          <a:prstGeom prst="rect">
            <a:avLst/>
          </a:prstGeom>
          <a:solidFill>
            <a:srgbClr val="CCFF99"/>
          </a:solid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環境</a:t>
            </a:r>
          </a:p>
        </p:txBody>
      </p:sp>
      <p:sp>
        <p:nvSpPr>
          <p:cNvPr id="59" name="正方形/長方形 58">
            <a:extLst>
              <a:ext uri="{FF2B5EF4-FFF2-40B4-BE49-F238E27FC236}">
                <a16:creationId xmlns:a16="http://schemas.microsoft.com/office/drawing/2014/main" id="{91160F13-F1A5-D336-7BC0-0B6AFFC63D8F}"/>
              </a:ext>
            </a:extLst>
          </p:cNvPr>
          <p:cNvSpPr/>
          <p:nvPr/>
        </p:nvSpPr>
        <p:spPr bwMode="auto">
          <a:xfrm>
            <a:off x="96390" y="1893732"/>
            <a:ext cx="778569" cy="792000"/>
          </a:xfrm>
          <a:prstGeom prst="rect">
            <a:avLst/>
          </a:prstGeom>
          <a:solidFill>
            <a:srgbClr val="EEBBB8"/>
          </a:solid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経済</a:t>
            </a:r>
          </a:p>
        </p:txBody>
      </p:sp>
      <p:sp>
        <p:nvSpPr>
          <p:cNvPr id="60" name="テキスト ボックス 59">
            <a:extLst>
              <a:ext uri="{FF2B5EF4-FFF2-40B4-BE49-F238E27FC236}">
                <a16:creationId xmlns:a16="http://schemas.microsoft.com/office/drawing/2014/main" id="{C3468E99-5B1C-5145-F458-BAD70F70EF40}"/>
              </a:ext>
            </a:extLst>
          </p:cNvPr>
          <p:cNvSpPr txBox="1"/>
          <p:nvPr/>
        </p:nvSpPr>
        <p:spPr>
          <a:xfrm>
            <a:off x="5567571" y="1511253"/>
            <a:ext cx="3478814"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今後２年間の</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KPI</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a:extLst>
              <a:ext uri="{FF2B5EF4-FFF2-40B4-BE49-F238E27FC236}">
                <a16:creationId xmlns:a16="http://schemas.microsoft.com/office/drawing/2014/main" id="{9160EF8B-BDA6-9EF5-9AB4-3374463E8132}"/>
              </a:ext>
            </a:extLst>
          </p:cNvPr>
          <p:cNvSpPr/>
          <p:nvPr/>
        </p:nvSpPr>
        <p:spPr bwMode="auto">
          <a:xfrm>
            <a:off x="5570572" y="2793397"/>
            <a:ext cx="2196492"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①</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一般・特定</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建築物</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石綿含有建材調査者</a:t>
            </a:r>
            <a:endParaRPr lang="en-US" altLang="zh-TW"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②沖縄県内における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zh-TW" altLang="en-US" sz="1200" dirty="0">
                <a:latin typeface="Meiryo UI" panose="020B0604030504040204" pitchFamily="50" charset="-128"/>
                <a:ea typeface="Meiryo UI" panose="020B0604030504040204" pitchFamily="50" charset="-128"/>
                <a:cs typeface="Meiryo UI" panose="020B0604030504040204" pitchFamily="50" charset="-128"/>
              </a:rPr>
              <a:t>事前調査報告書発行部数</a:t>
            </a:r>
            <a:r>
              <a:rPr kumimoji="1"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zh-TW"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a:extLst>
              <a:ext uri="{FF2B5EF4-FFF2-40B4-BE49-F238E27FC236}">
                <a16:creationId xmlns:a16="http://schemas.microsoft.com/office/drawing/2014/main" id="{282B46E5-488F-2943-4242-6A5509307D66}"/>
              </a:ext>
            </a:extLst>
          </p:cNvPr>
          <p:cNvSpPr/>
          <p:nvPr/>
        </p:nvSpPr>
        <p:spPr bwMode="auto">
          <a:xfrm>
            <a:off x="5562217" y="3691674"/>
            <a:ext cx="2196492"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外来種の捕獲や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モニタリングに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関する新規</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技術開発の件数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a:extLst>
              <a:ext uri="{FF2B5EF4-FFF2-40B4-BE49-F238E27FC236}">
                <a16:creationId xmlns:a16="http://schemas.microsoft.com/office/drawing/2014/main" id="{E6F66FBC-56D5-05D0-C03E-A2604F4919A5}"/>
              </a:ext>
            </a:extLst>
          </p:cNvPr>
          <p:cNvSpPr/>
          <p:nvPr/>
        </p:nvSpPr>
        <p:spPr bwMode="auto">
          <a:xfrm>
            <a:off x="5567571" y="1882650"/>
            <a:ext cx="2196492"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水産加工施設等における、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HACCP</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認証取得も含めた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衛生管理向上の</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取組サポート件数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7E96C6AF-88FF-B4D0-AA00-091C8E6AEA71}"/>
              </a:ext>
            </a:extLst>
          </p:cNvPr>
          <p:cNvSpPr/>
          <p:nvPr/>
        </p:nvSpPr>
        <p:spPr bwMode="auto">
          <a:xfrm>
            <a:off x="913273" y="4589837"/>
            <a:ext cx="4605906" cy="792000"/>
          </a:xfrm>
          <a:prstGeom prst="rect">
            <a:avLst/>
          </a:prstGeom>
          <a:noFill/>
          <a:ln>
            <a:solidFill>
              <a:schemeClr val="accent1">
                <a:lumMod val="10000"/>
                <a:lumOff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新型コロナウイルスやノロウイルス等の感染症などについて、集団レベルで把握が可能な下水サーベランス事業の地域実装に向けた対応の促進。</a:t>
            </a:r>
          </a:p>
        </p:txBody>
      </p:sp>
      <p:sp>
        <p:nvSpPr>
          <p:cNvPr id="8" name="正方形/長方形 7">
            <a:extLst>
              <a:ext uri="{FF2B5EF4-FFF2-40B4-BE49-F238E27FC236}">
                <a16:creationId xmlns:a16="http://schemas.microsoft.com/office/drawing/2014/main" id="{1662FBD8-5EBD-00AE-4E89-EBA6DB6FB212}"/>
              </a:ext>
            </a:extLst>
          </p:cNvPr>
          <p:cNvSpPr/>
          <p:nvPr/>
        </p:nvSpPr>
        <p:spPr bwMode="auto">
          <a:xfrm>
            <a:off x="96390" y="4589951"/>
            <a:ext cx="776199" cy="792000"/>
          </a:xfrm>
          <a:prstGeom prst="rect">
            <a:avLst/>
          </a:prstGeom>
          <a:solidFill>
            <a:schemeClr val="accent1">
              <a:lumMod val="10000"/>
              <a:lumOff val="9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10" name="正方形/長方形 9">
            <a:extLst>
              <a:ext uri="{FF2B5EF4-FFF2-40B4-BE49-F238E27FC236}">
                <a16:creationId xmlns:a16="http://schemas.microsoft.com/office/drawing/2014/main" id="{D6E6D2CB-B0C6-420D-EC25-685660EFC7D0}"/>
              </a:ext>
            </a:extLst>
          </p:cNvPr>
          <p:cNvSpPr/>
          <p:nvPr/>
        </p:nvSpPr>
        <p:spPr bwMode="auto">
          <a:xfrm>
            <a:off x="5562217" y="4589951"/>
            <a:ext cx="2196492" cy="792000"/>
          </a:xfrm>
          <a:prstGeom prst="rect">
            <a:avLst/>
          </a:prstGeom>
          <a:noFill/>
          <a:ln>
            <a:solidFill>
              <a:schemeClr val="accent1">
                <a:lumMod val="10000"/>
                <a:lumOff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未開発であるノロウィルスの</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検出技術の確立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082D8D12-437B-79CA-8C95-8F8A6B40C7E9}"/>
              </a:ext>
            </a:extLst>
          </p:cNvPr>
          <p:cNvSpPr/>
          <p:nvPr/>
        </p:nvSpPr>
        <p:spPr bwMode="auto">
          <a:xfrm>
            <a:off x="913273" y="5487704"/>
            <a:ext cx="4605906"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県産食品の輸出の増加に向け、輸出を目指す県内食品関連事業者の検査を支援。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8F7114B0-D0B4-809E-0F7D-78639FF8E9F7}"/>
              </a:ext>
            </a:extLst>
          </p:cNvPr>
          <p:cNvSpPr/>
          <p:nvPr/>
        </p:nvSpPr>
        <p:spPr bwMode="auto">
          <a:xfrm>
            <a:off x="97615" y="5488228"/>
            <a:ext cx="774974" cy="792000"/>
          </a:xfrm>
          <a:prstGeom prst="rect">
            <a:avLst/>
          </a:prstGeom>
          <a:solidFill>
            <a:srgbClr val="EEBBB8"/>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経済</a:t>
            </a:r>
          </a:p>
        </p:txBody>
      </p:sp>
      <p:sp>
        <p:nvSpPr>
          <p:cNvPr id="15" name="正方形/長方形 14">
            <a:extLst>
              <a:ext uri="{FF2B5EF4-FFF2-40B4-BE49-F238E27FC236}">
                <a16:creationId xmlns:a16="http://schemas.microsoft.com/office/drawing/2014/main" id="{5D3F08CD-91C1-5123-B900-02E00CC8542A}"/>
              </a:ext>
            </a:extLst>
          </p:cNvPr>
          <p:cNvSpPr/>
          <p:nvPr/>
        </p:nvSpPr>
        <p:spPr bwMode="auto">
          <a:xfrm>
            <a:off x="5562217" y="5488228"/>
            <a:ext cx="2196492"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輸出に関わる食品関係の</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検査の実施件数</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E9A75F93-B1BD-6770-9DEC-4A87C647FF03}"/>
              </a:ext>
            </a:extLst>
          </p:cNvPr>
          <p:cNvSpPr/>
          <p:nvPr/>
        </p:nvSpPr>
        <p:spPr bwMode="auto">
          <a:xfrm>
            <a:off x="7814877" y="2795882"/>
            <a:ext cx="1239863"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①４人⇒７人</a:t>
            </a:r>
            <a:endParaRPr lang="en-US" altLang="zh-TW"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②９件</a:t>
            </a: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⇒３０件</a:t>
            </a:r>
          </a:p>
        </p:txBody>
      </p:sp>
      <p:sp>
        <p:nvSpPr>
          <p:cNvPr id="30" name="正方形/長方形 29">
            <a:extLst>
              <a:ext uri="{FF2B5EF4-FFF2-40B4-BE49-F238E27FC236}">
                <a16:creationId xmlns:a16="http://schemas.microsoft.com/office/drawing/2014/main" id="{02004AC8-A396-C664-CFFE-1BFBFFBC7A22}"/>
              </a:ext>
            </a:extLst>
          </p:cNvPr>
          <p:cNvSpPr/>
          <p:nvPr/>
        </p:nvSpPr>
        <p:spPr bwMode="auto">
          <a:xfrm>
            <a:off x="7806522" y="3694159"/>
            <a:ext cx="1239863"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１件⇒２件</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a:extLst>
              <a:ext uri="{FF2B5EF4-FFF2-40B4-BE49-F238E27FC236}">
                <a16:creationId xmlns:a16="http://schemas.microsoft.com/office/drawing/2014/main" id="{D673776D-F3FF-D7B0-AE64-A0B97F88CE24}"/>
              </a:ext>
            </a:extLst>
          </p:cNvPr>
          <p:cNvSpPr/>
          <p:nvPr/>
        </p:nvSpPr>
        <p:spPr bwMode="auto">
          <a:xfrm>
            <a:off x="7811876" y="1885135"/>
            <a:ext cx="1239863"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１件⇒３件</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a:extLst>
              <a:ext uri="{FF2B5EF4-FFF2-40B4-BE49-F238E27FC236}">
                <a16:creationId xmlns:a16="http://schemas.microsoft.com/office/drawing/2014/main" id="{E571481B-EA7E-9CA8-38E3-F46BE1963457}"/>
              </a:ext>
            </a:extLst>
          </p:cNvPr>
          <p:cNvSpPr/>
          <p:nvPr/>
        </p:nvSpPr>
        <p:spPr bwMode="auto">
          <a:xfrm>
            <a:off x="7806522" y="4592436"/>
            <a:ext cx="1239863" cy="792000"/>
          </a:xfrm>
          <a:prstGeom prst="rect">
            <a:avLst/>
          </a:prstGeom>
          <a:noFill/>
          <a:ln>
            <a:solidFill>
              <a:schemeClr val="accent1">
                <a:lumMod val="10000"/>
                <a:lumOff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バリデーション等</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確立準備</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⇒検出技術の</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確立</a:t>
            </a:r>
          </a:p>
        </p:txBody>
      </p:sp>
      <p:sp>
        <p:nvSpPr>
          <p:cNvPr id="36" name="正方形/長方形 35">
            <a:extLst>
              <a:ext uri="{FF2B5EF4-FFF2-40B4-BE49-F238E27FC236}">
                <a16:creationId xmlns:a16="http://schemas.microsoft.com/office/drawing/2014/main" id="{1BFE1EFD-BFFE-895C-D348-02974E4F86A4}"/>
              </a:ext>
            </a:extLst>
          </p:cNvPr>
          <p:cNvSpPr/>
          <p:nvPr/>
        </p:nvSpPr>
        <p:spPr bwMode="auto">
          <a:xfrm>
            <a:off x="7806522" y="5490713"/>
            <a:ext cx="1239863"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５件⇒３０件</a:t>
            </a:r>
          </a:p>
        </p:txBody>
      </p:sp>
      <p:sp>
        <p:nvSpPr>
          <p:cNvPr id="79" name="コンテンツ プレースホルダー 4">
            <a:extLst>
              <a:ext uri="{FF2B5EF4-FFF2-40B4-BE49-F238E27FC236}">
                <a16:creationId xmlns:a16="http://schemas.microsoft.com/office/drawing/2014/main" id="{57263496-DCB6-29EF-4BAE-888D881C7A5B}"/>
              </a:ext>
            </a:extLst>
          </p:cNvPr>
          <p:cNvSpPr>
            <a:spLocks noGrp="1"/>
          </p:cNvSpPr>
          <p:nvPr>
            <p:ph idx="10"/>
          </p:nvPr>
        </p:nvSpPr>
        <p:spPr>
          <a:xfrm>
            <a:off x="446276" y="748205"/>
            <a:ext cx="7965000" cy="466711"/>
          </a:xfrm>
        </p:spPr>
        <p:txBody>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認証団体が「今後２年間で特に注力する活動</a:t>
            </a:r>
            <a:r>
              <a:rPr lang="ja-JP" altLang="en-US" sz="1400" dirty="0">
                <a:latin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取組」を紹介します。</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548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1DC9E0E-CE32-411E-A431-F3FAC44461D5}"/>
              </a:ext>
            </a:extLst>
          </p:cNvPr>
          <p:cNvSpPr>
            <a:spLocks noGrp="1"/>
          </p:cNvSpPr>
          <p:nvPr>
            <p:ph type="title"/>
          </p:nvPr>
        </p:nvSpPr>
        <p:spPr>
          <a:xfrm>
            <a:off x="446278" y="104789"/>
            <a:ext cx="8282086" cy="554481"/>
          </a:xfrm>
        </p:spPr>
        <p:txBody>
          <a:bodyPr/>
          <a:lstStyle/>
          <a:p>
            <a:r>
              <a:rPr lang="ja-JP" altLang="en-US" dirty="0">
                <a:latin typeface="Meiryo UI" panose="020B0604030504040204" pitchFamily="50" charset="-128"/>
              </a:rPr>
              <a:t>３．</a:t>
            </a:r>
            <a:r>
              <a:rPr lang="ja-JP" altLang="en-US" dirty="0">
                <a:latin typeface="Meiryo UI" panose="020B0604030504040204" pitchFamily="50" charset="-128"/>
                <a:ea typeface="Meiryo UI" panose="020B0604030504040204" pitchFamily="50" charset="-128"/>
              </a:rPr>
              <a:t>認証団体が「今後２年間で特に注力する活動・取組」の内容（２</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１１）</a:t>
            </a:r>
          </a:p>
        </p:txBody>
      </p:sp>
      <p:sp>
        <p:nvSpPr>
          <p:cNvPr id="37" name="四角形: 角を丸くする 36">
            <a:extLst>
              <a:ext uri="{FF2B5EF4-FFF2-40B4-BE49-F238E27FC236}">
                <a16:creationId xmlns:a16="http://schemas.microsoft.com/office/drawing/2014/main" id="{657709EA-00FA-1E3B-6E72-0F0BA454ED7C}"/>
              </a:ext>
            </a:extLst>
          </p:cNvPr>
          <p:cNvSpPr/>
          <p:nvPr/>
        </p:nvSpPr>
        <p:spPr bwMode="auto">
          <a:xfrm>
            <a:off x="97616" y="1100280"/>
            <a:ext cx="3880495" cy="27318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No.</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２：株式会社福地組</a:t>
            </a:r>
          </a:p>
        </p:txBody>
      </p:sp>
      <p:sp>
        <p:nvSpPr>
          <p:cNvPr id="39" name="正方形/長方形 38">
            <a:extLst>
              <a:ext uri="{FF2B5EF4-FFF2-40B4-BE49-F238E27FC236}">
                <a16:creationId xmlns:a16="http://schemas.microsoft.com/office/drawing/2014/main" id="{9154C01B-A732-2AE2-DDBD-93088BAC9992}"/>
              </a:ext>
            </a:extLst>
          </p:cNvPr>
          <p:cNvSpPr/>
          <p:nvPr/>
        </p:nvSpPr>
        <p:spPr bwMode="auto">
          <a:xfrm>
            <a:off x="921628" y="2787615"/>
            <a:ext cx="4605906"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社員が健康的に活躍できる職場環境を目指して、健康経営優良法人の認証を取得する。</a:t>
            </a:r>
          </a:p>
        </p:txBody>
      </p:sp>
      <p:sp>
        <p:nvSpPr>
          <p:cNvPr id="40" name="正方形/長方形 39">
            <a:extLst>
              <a:ext uri="{FF2B5EF4-FFF2-40B4-BE49-F238E27FC236}">
                <a16:creationId xmlns:a16="http://schemas.microsoft.com/office/drawing/2014/main" id="{DF106284-2340-FA3B-B8F8-8C75FB1E49D6}"/>
              </a:ext>
            </a:extLst>
          </p:cNvPr>
          <p:cNvSpPr/>
          <p:nvPr/>
        </p:nvSpPr>
        <p:spPr bwMode="auto">
          <a:xfrm>
            <a:off x="921628" y="3687609"/>
            <a:ext cx="4605906"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太陽光発電に関する情報発信や、実際に建築住宅に太陽光設備を搭載していくこと等により、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（ネット・ゼロ・エネルギー・ハウス）仕様の住宅普及を促進する。</a:t>
            </a:r>
          </a:p>
        </p:txBody>
      </p:sp>
      <p:sp>
        <p:nvSpPr>
          <p:cNvPr id="41" name="正方形/長方形 40">
            <a:extLst>
              <a:ext uri="{FF2B5EF4-FFF2-40B4-BE49-F238E27FC236}">
                <a16:creationId xmlns:a16="http://schemas.microsoft.com/office/drawing/2014/main" id="{EB2B0B4F-1A06-ACDB-B5FF-7FED25ECAD3A}"/>
              </a:ext>
            </a:extLst>
          </p:cNvPr>
          <p:cNvSpPr/>
          <p:nvPr/>
        </p:nvSpPr>
        <p:spPr bwMode="auto">
          <a:xfrm>
            <a:off x="921628" y="1895412"/>
            <a:ext cx="4605906"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県産品の建築資材の利用による、県内企業の発展への寄与。</a:t>
            </a:r>
          </a:p>
        </p:txBody>
      </p:sp>
      <p:sp>
        <p:nvSpPr>
          <p:cNvPr id="42" name="正方形/長方形 41">
            <a:extLst>
              <a:ext uri="{FF2B5EF4-FFF2-40B4-BE49-F238E27FC236}">
                <a16:creationId xmlns:a16="http://schemas.microsoft.com/office/drawing/2014/main" id="{2425660C-9E12-79BF-0785-1F2E64F25393}"/>
              </a:ext>
            </a:extLst>
          </p:cNvPr>
          <p:cNvSpPr/>
          <p:nvPr/>
        </p:nvSpPr>
        <p:spPr bwMode="auto">
          <a:xfrm>
            <a:off x="95823" y="2786065"/>
            <a:ext cx="777600" cy="792000"/>
          </a:xfrm>
          <a:prstGeom prst="rect">
            <a:avLst/>
          </a:prstGeom>
          <a:solidFill>
            <a:srgbClr val="D6E0FF"/>
          </a:solid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43" name="正方形/長方形 42">
            <a:extLst>
              <a:ext uri="{FF2B5EF4-FFF2-40B4-BE49-F238E27FC236}">
                <a16:creationId xmlns:a16="http://schemas.microsoft.com/office/drawing/2014/main" id="{03E817C3-B537-7C62-BC9B-EE5F1E77A374}"/>
              </a:ext>
            </a:extLst>
          </p:cNvPr>
          <p:cNvSpPr/>
          <p:nvPr/>
        </p:nvSpPr>
        <p:spPr bwMode="auto">
          <a:xfrm>
            <a:off x="95823" y="3687609"/>
            <a:ext cx="777600" cy="792000"/>
          </a:xfrm>
          <a:prstGeom prst="rect">
            <a:avLst/>
          </a:prstGeom>
          <a:solidFill>
            <a:srgbClr val="CCFF99"/>
          </a:solid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環境</a:t>
            </a:r>
          </a:p>
        </p:txBody>
      </p:sp>
      <p:sp>
        <p:nvSpPr>
          <p:cNvPr id="44" name="正方形/長方形 43">
            <a:extLst>
              <a:ext uri="{FF2B5EF4-FFF2-40B4-BE49-F238E27FC236}">
                <a16:creationId xmlns:a16="http://schemas.microsoft.com/office/drawing/2014/main" id="{E8F055A7-CB7D-325C-4636-34A44E878901}"/>
              </a:ext>
            </a:extLst>
          </p:cNvPr>
          <p:cNvSpPr/>
          <p:nvPr/>
        </p:nvSpPr>
        <p:spPr bwMode="auto">
          <a:xfrm>
            <a:off x="95823" y="1895411"/>
            <a:ext cx="777600" cy="792000"/>
          </a:xfrm>
          <a:prstGeom prst="rect">
            <a:avLst/>
          </a:prstGeom>
          <a:solidFill>
            <a:srgbClr val="EEBBB8"/>
          </a:solid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経済</a:t>
            </a:r>
          </a:p>
        </p:txBody>
      </p:sp>
      <p:sp>
        <p:nvSpPr>
          <p:cNvPr id="46" name="正方形/長方形 45">
            <a:extLst>
              <a:ext uri="{FF2B5EF4-FFF2-40B4-BE49-F238E27FC236}">
                <a16:creationId xmlns:a16="http://schemas.microsoft.com/office/drawing/2014/main" id="{F90C12F2-E5C7-1704-42AB-01B24D56BBDA}"/>
              </a:ext>
            </a:extLst>
          </p:cNvPr>
          <p:cNvSpPr/>
          <p:nvPr/>
        </p:nvSpPr>
        <p:spPr bwMode="auto">
          <a:xfrm>
            <a:off x="5567571" y="3691313"/>
            <a:ext cx="2196492"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住宅建築に占める</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の割合</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（リノベーションを含まず、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新築物件のみ）</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a:extLst>
              <a:ext uri="{FF2B5EF4-FFF2-40B4-BE49-F238E27FC236}">
                <a16:creationId xmlns:a16="http://schemas.microsoft.com/office/drawing/2014/main" id="{C115E0A3-9628-9C81-3C28-78675E943B3C}"/>
              </a:ext>
            </a:extLst>
          </p:cNvPr>
          <p:cNvSpPr/>
          <p:nvPr/>
        </p:nvSpPr>
        <p:spPr bwMode="auto">
          <a:xfrm>
            <a:off x="5564570" y="1895884"/>
            <a:ext cx="2196492"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件あたりの請負金額のうち、</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県産資材のコストの占める割合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（平均値）</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a:extLst>
              <a:ext uri="{FF2B5EF4-FFF2-40B4-BE49-F238E27FC236}">
                <a16:creationId xmlns:a16="http://schemas.microsoft.com/office/drawing/2014/main" id="{24F81C22-7AEE-EE97-9B65-0B083613BCB7}"/>
              </a:ext>
            </a:extLst>
          </p:cNvPr>
          <p:cNvSpPr/>
          <p:nvPr/>
        </p:nvSpPr>
        <p:spPr bwMode="auto">
          <a:xfrm>
            <a:off x="5564570" y="2795673"/>
            <a:ext cx="2196492"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基準を超える項目の割合</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a:extLst>
              <a:ext uri="{FF2B5EF4-FFF2-40B4-BE49-F238E27FC236}">
                <a16:creationId xmlns:a16="http://schemas.microsoft.com/office/drawing/2014/main" id="{A418B126-FF00-D0FB-C801-BE84845B1DF5}"/>
              </a:ext>
            </a:extLst>
          </p:cNvPr>
          <p:cNvSpPr/>
          <p:nvPr/>
        </p:nvSpPr>
        <p:spPr bwMode="auto">
          <a:xfrm>
            <a:off x="920403" y="4598035"/>
            <a:ext cx="4605906" cy="792000"/>
          </a:xfrm>
          <a:prstGeom prst="rect">
            <a:avLst/>
          </a:prstGeom>
          <a:noFill/>
          <a:ln>
            <a:solidFill>
              <a:schemeClr val="tx2">
                <a:lumMod val="8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業界における高齢化や人材不足等の課題解決のため、若手技術者や外部業者が早期に建設技術や業務をキャッチアップするためのマニュアルについて、整備と活用を進める。</a:t>
            </a:r>
          </a:p>
        </p:txBody>
      </p:sp>
      <p:sp>
        <p:nvSpPr>
          <p:cNvPr id="50" name="正方形/長方形 49">
            <a:extLst>
              <a:ext uri="{FF2B5EF4-FFF2-40B4-BE49-F238E27FC236}">
                <a16:creationId xmlns:a16="http://schemas.microsoft.com/office/drawing/2014/main" id="{9026B92B-D243-FF61-72DF-49D23D198453}"/>
              </a:ext>
            </a:extLst>
          </p:cNvPr>
          <p:cNvSpPr/>
          <p:nvPr/>
        </p:nvSpPr>
        <p:spPr bwMode="auto">
          <a:xfrm>
            <a:off x="94598" y="4598034"/>
            <a:ext cx="777600" cy="792000"/>
          </a:xfrm>
          <a:prstGeom prst="rect">
            <a:avLst/>
          </a:prstGeom>
          <a:solidFill>
            <a:schemeClr val="tx2">
              <a:lumMod val="85000"/>
            </a:schemeClr>
          </a:solidFill>
          <a:ln>
            <a:solidFill>
              <a:schemeClr val="tx2">
                <a:lumMod val="8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ガバナンス</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3A8E1F8-6B6C-5D31-AE40-56B03630BB8B}"/>
              </a:ext>
            </a:extLst>
          </p:cNvPr>
          <p:cNvSpPr/>
          <p:nvPr/>
        </p:nvSpPr>
        <p:spPr bwMode="auto">
          <a:xfrm>
            <a:off x="5566346" y="4601111"/>
            <a:ext cx="2196492" cy="792000"/>
          </a:xfrm>
          <a:prstGeom prst="rect">
            <a:avLst/>
          </a:prstGeom>
          <a:noFill/>
          <a:ln>
            <a:solidFill>
              <a:schemeClr val="tx2">
                <a:lumMod val="8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①動画マニュアル作成本数</a:t>
            </a: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②研修・セミナーへの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マニュアル活用実績</a:t>
            </a:r>
            <a:endPar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a:extLst>
              <a:ext uri="{FF2B5EF4-FFF2-40B4-BE49-F238E27FC236}">
                <a16:creationId xmlns:a16="http://schemas.microsoft.com/office/drawing/2014/main" id="{815D25E9-0812-5E63-5C59-6DF1EF751D55}"/>
              </a:ext>
            </a:extLst>
          </p:cNvPr>
          <p:cNvSpPr/>
          <p:nvPr/>
        </p:nvSpPr>
        <p:spPr bwMode="auto">
          <a:xfrm>
            <a:off x="920403" y="5511533"/>
            <a:ext cx="4605906" cy="792000"/>
          </a:xfrm>
          <a:prstGeom prst="rect">
            <a:avLst/>
          </a:prstGeom>
          <a:noFill/>
          <a:ln>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地域へのお祭り（子ども大綱引き）のスポンサーやボランティアに参加すると同時に、空きビルの再生などを通じて域内に新たな人の流れをつくり、包括的な地域活性化の取組に注力する。</a:t>
            </a:r>
          </a:p>
        </p:txBody>
      </p:sp>
      <p:sp>
        <p:nvSpPr>
          <p:cNvPr id="68" name="正方形/長方形 67">
            <a:extLst>
              <a:ext uri="{FF2B5EF4-FFF2-40B4-BE49-F238E27FC236}">
                <a16:creationId xmlns:a16="http://schemas.microsoft.com/office/drawing/2014/main" id="{489C90D1-7205-75A1-BAB3-D2145F66E028}"/>
              </a:ext>
            </a:extLst>
          </p:cNvPr>
          <p:cNvSpPr/>
          <p:nvPr/>
        </p:nvSpPr>
        <p:spPr bwMode="auto">
          <a:xfrm>
            <a:off x="94598" y="5511532"/>
            <a:ext cx="777600" cy="792000"/>
          </a:xfrm>
          <a:prstGeom prst="rect">
            <a:avLst/>
          </a:prstGeom>
          <a:solidFill>
            <a:srgbClr val="FF6600"/>
          </a:solidFill>
          <a:ln>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地域貢献</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a:extLst>
              <a:ext uri="{FF2B5EF4-FFF2-40B4-BE49-F238E27FC236}">
                <a16:creationId xmlns:a16="http://schemas.microsoft.com/office/drawing/2014/main" id="{C36D1F86-D608-43E7-4658-43F9A19613B0}"/>
              </a:ext>
            </a:extLst>
          </p:cNvPr>
          <p:cNvSpPr/>
          <p:nvPr/>
        </p:nvSpPr>
        <p:spPr bwMode="auto">
          <a:xfrm>
            <a:off x="5566346" y="5514712"/>
            <a:ext cx="2196492" cy="792000"/>
          </a:xfrm>
          <a:prstGeom prst="rect">
            <a:avLst/>
          </a:prstGeom>
          <a:noFill/>
          <a:ln>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①空きテナント再生数</a:t>
            </a: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②イベント参加人数</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a:extLst>
              <a:ext uri="{FF2B5EF4-FFF2-40B4-BE49-F238E27FC236}">
                <a16:creationId xmlns:a16="http://schemas.microsoft.com/office/drawing/2014/main" id="{75184764-D321-BC27-9CF1-B7D66083CADE}"/>
              </a:ext>
            </a:extLst>
          </p:cNvPr>
          <p:cNvSpPr/>
          <p:nvPr/>
        </p:nvSpPr>
        <p:spPr bwMode="auto">
          <a:xfrm>
            <a:off x="7820444" y="3690924"/>
            <a:ext cx="1239863" cy="792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６％⇒５０％</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a:extLst>
              <a:ext uri="{FF2B5EF4-FFF2-40B4-BE49-F238E27FC236}">
                <a16:creationId xmlns:a16="http://schemas.microsoft.com/office/drawing/2014/main" id="{CC51B49F-D6A5-C646-AD27-0A8FB68A0EA5}"/>
              </a:ext>
            </a:extLst>
          </p:cNvPr>
          <p:cNvSpPr/>
          <p:nvPr/>
        </p:nvSpPr>
        <p:spPr bwMode="auto">
          <a:xfrm>
            <a:off x="7817443" y="1895495"/>
            <a:ext cx="1239863" cy="792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１０％⇒１５％</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a:extLst>
              <a:ext uri="{FF2B5EF4-FFF2-40B4-BE49-F238E27FC236}">
                <a16:creationId xmlns:a16="http://schemas.microsoft.com/office/drawing/2014/main" id="{959336BB-7FEF-E93E-1291-A8DF8EB7C565}"/>
              </a:ext>
            </a:extLst>
          </p:cNvPr>
          <p:cNvSpPr/>
          <p:nvPr/>
        </p:nvSpPr>
        <p:spPr bwMode="auto">
          <a:xfrm>
            <a:off x="7817443" y="2795284"/>
            <a:ext cx="1239863" cy="792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６４％</a:t>
            </a:r>
            <a:endPar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⇒１００％</a:t>
            </a:r>
          </a:p>
        </p:txBody>
      </p:sp>
      <p:sp>
        <p:nvSpPr>
          <p:cNvPr id="75" name="正方形/長方形 74">
            <a:extLst>
              <a:ext uri="{FF2B5EF4-FFF2-40B4-BE49-F238E27FC236}">
                <a16:creationId xmlns:a16="http://schemas.microsoft.com/office/drawing/2014/main" id="{C988EBA0-40B4-E955-6FE7-785CA983B6E6}"/>
              </a:ext>
            </a:extLst>
          </p:cNvPr>
          <p:cNvSpPr/>
          <p:nvPr/>
        </p:nvSpPr>
        <p:spPr bwMode="auto">
          <a:xfrm>
            <a:off x="7819219" y="4600722"/>
            <a:ext cx="1239863" cy="792000"/>
          </a:xfrm>
          <a:prstGeom prst="rect">
            <a:avLst/>
          </a:prstGeom>
          <a:noFill/>
          <a:ln>
            <a:solidFill>
              <a:schemeClr val="tx2">
                <a:lumMod val="8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①１４本</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⇒３０本</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②累計１回</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⇒年間４回</a:t>
            </a:r>
          </a:p>
        </p:txBody>
      </p:sp>
      <p:sp>
        <p:nvSpPr>
          <p:cNvPr id="76" name="正方形/長方形 75">
            <a:extLst>
              <a:ext uri="{FF2B5EF4-FFF2-40B4-BE49-F238E27FC236}">
                <a16:creationId xmlns:a16="http://schemas.microsoft.com/office/drawing/2014/main" id="{948051B6-671A-7979-5407-D1E123989844}"/>
              </a:ext>
            </a:extLst>
          </p:cNvPr>
          <p:cNvSpPr/>
          <p:nvPr/>
        </p:nvSpPr>
        <p:spPr bwMode="auto">
          <a:xfrm>
            <a:off x="7819219" y="5514323"/>
            <a:ext cx="1239863" cy="792000"/>
          </a:xfrm>
          <a:prstGeom prst="rect">
            <a:avLst/>
          </a:prstGeom>
          <a:noFill/>
          <a:ln>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①１契約</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⇒１０契約</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②累計０人</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⇒年間１００人</a:t>
            </a:r>
          </a:p>
        </p:txBody>
      </p:sp>
      <p:sp>
        <p:nvSpPr>
          <p:cNvPr id="77" name="テキスト ボックス 76">
            <a:extLst>
              <a:ext uri="{FF2B5EF4-FFF2-40B4-BE49-F238E27FC236}">
                <a16:creationId xmlns:a16="http://schemas.microsoft.com/office/drawing/2014/main" id="{E91BC7FA-3142-6FBD-66E3-0B9EFFF00439}"/>
              </a:ext>
            </a:extLst>
          </p:cNvPr>
          <p:cNvSpPr txBox="1"/>
          <p:nvPr/>
        </p:nvSpPr>
        <p:spPr>
          <a:xfrm>
            <a:off x="94597" y="1516289"/>
            <a:ext cx="5431712"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取組概要</a:t>
            </a:r>
          </a:p>
        </p:txBody>
      </p:sp>
      <p:sp>
        <p:nvSpPr>
          <p:cNvPr id="78" name="テキスト ボックス 77">
            <a:extLst>
              <a:ext uri="{FF2B5EF4-FFF2-40B4-BE49-F238E27FC236}">
                <a16:creationId xmlns:a16="http://schemas.microsoft.com/office/drawing/2014/main" id="{4EC6CC7E-A31A-7B35-5183-4457C9A4B620}"/>
              </a:ext>
            </a:extLst>
          </p:cNvPr>
          <p:cNvSpPr txBox="1"/>
          <p:nvPr/>
        </p:nvSpPr>
        <p:spPr>
          <a:xfrm>
            <a:off x="5567571" y="1516289"/>
            <a:ext cx="3478814"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今後２年間の</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KPI</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コンテンツ プレースホルダー 4">
            <a:extLst>
              <a:ext uri="{FF2B5EF4-FFF2-40B4-BE49-F238E27FC236}">
                <a16:creationId xmlns:a16="http://schemas.microsoft.com/office/drawing/2014/main" id="{57263496-DCB6-29EF-4BAE-888D881C7A5B}"/>
              </a:ext>
            </a:extLst>
          </p:cNvPr>
          <p:cNvSpPr>
            <a:spLocks noGrp="1"/>
          </p:cNvSpPr>
          <p:nvPr>
            <p:ph idx="10"/>
          </p:nvPr>
        </p:nvSpPr>
        <p:spPr>
          <a:xfrm>
            <a:off x="446276" y="748205"/>
            <a:ext cx="7965000" cy="466711"/>
          </a:xfrm>
        </p:spPr>
        <p:txBody>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認証団体が「今後２年間で特に注力する活動</a:t>
            </a:r>
            <a:r>
              <a:rPr lang="ja-JP" altLang="en-US" sz="1400" dirty="0">
                <a:latin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取組」を紹介します。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60648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1DC9E0E-CE32-411E-A431-F3FAC44461D5}"/>
              </a:ext>
            </a:extLst>
          </p:cNvPr>
          <p:cNvSpPr>
            <a:spLocks noGrp="1"/>
          </p:cNvSpPr>
          <p:nvPr>
            <p:ph type="title"/>
          </p:nvPr>
        </p:nvSpPr>
        <p:spPr>
          <a:xfrm>
            <a:off x="446278" y="104789"/>
            <a:ext cx="8282086" cy="554481"/>
          </a:xfrm>
        </p:spPr>
        <p:txBody>
          <a:bodyPr/>
          <a:lstStyle/>
          <a:p>
            <a:r>
              <a:rPr lang="ja-JP" altLang="en-US" dirty="0">
                <a:latin typeface="Meiryo UI" panose="020B0604030504040204" pitchFamily="50" charset="-128"/>
              </a:rPr>
              <a:t>３．</a:t>
            </a:r>
            <a:r>
              <a:rPr lang="ja-JP" altLang="en-US" dirty="0">
                <a:latin typeface="Meiryo UI" panose="020B0604030504040204" pitchFamily="50" charset="-128"/>
                <a:ea typeface="Meiryo UI" panose="020B0604030504040204" pitchFamily="50" charset="-128"/>
              </a:rPr>
              <a:t>認証団体が「今後２年間で特に注力する活動・取組」の内容（３</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１１）</a:t>
            </a:r>
          </a:p>
        </p:txBody>
      </p:sp>
      <p:sp>
        <p:nvSpPr>
          <p:cNvPr id="31" name="四角形: 角を丸くする 30">
            <a:extLst>
              <a:ext uri="{FF2B5EF4-FFF2-40B4-BE49-F238E27FC236}">
                <a16:creationId xmlns:a16="http://schemas.microsoft.com/office/drawing/2014/main" id="{70CE23B7-9650-E8DA-CC5D-9F81BC6EB9D9}"/>
              </a:ext>
            </a:extLst>
          </p:cNvPr>
          <p:cNvSpPr/>
          <p:nvPr/>
        </p:nvSpPr>
        <p:spPr bwMode="auto">
          <a:xfrm>
            <a:off x="97616" y="978033"/>
            <a:ext cx="3880495" cy="27318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No.</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：株式会社那覇</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電工</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a:extLst>
              <a:ext uri="{FF2B5EF4-FFF2-40B4-BE49-F238E27FC236}">
                <a16:creationId xmlns:a16="http://schemas.microsoft.com/office/drawing/2014/main" id="{9952DBE6-0501-F3A4-D24A-D389D62549A5}"/>
              </a:ext>
            </a:extLst>
          </p:cNvPr>
          <p:cNvSpPr txBox="1"/>
          <p:nvPr/>
        </p:nvSpPr>
        <p:spPr>
          <a:xfrm>
            <a:off x="94597" y="1298727"/>
            <a:ext cx="5431712"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取組概要</a:t>
            </a:r>
          </a:p>
        </p:txBody>
      </p:sp>
      <p:sp>
        <p:nvSpPr>
          <p:cNvPr id="54" name="正方形/長方形 53">
            <a:extLst>
              <a:ext uri="{FF2B5EF4-FFF2-40B4-BE49-F238E27FC236}">
                <a16:creationId xmlns:a16="http://schemas.microsoft.com/office/drawing/2014/main" id="{B2446EF7-3293-20E8-7D4B-8C863101AAD6}"/>
              </a:ext>
            </a:extLst>
          </p:cNvPr>
          <p:cNvSpPr/>
          <p:nvPr/>
        </p:nvSpPr>
        <p:spPr bwMode="auto">
          <a:xfrm>
            <a:off x="921628" y="1653115"/>
            <a:ext cx="4605906" cy="981818"/>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当社理念である「社員とその家族の幸福を追求する」を体現するため、年休取得増、残業減、健康診断及び安全衛生チェックの実施、賃金</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UP</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などワークライフバランスの充実、働く環境の改善に取り組む。</a:t>
            </a:r>
          </a:p>
        </p:txBody>
      </p:sp>
      <p:sp>
        <p:nvSpPr>
          <p:cNvPr id="55" name="正方形/長方形 54">
            <a:extLst>
              <a:ext uri="{FF2B5EF4-FFF2-40B4-BE49-F238E27FC236}">
                <a16:creationId xmlns:a16="http://schemas.microsoft.com/office/drawing/2014/main" id="{660ADF98-56BA-D5EF-839E-DE719B2B2CBB}"/>
              </a:ext>
            </a:extLst>
          </p:cNvPr>
          <p:cNvSpPr/>
          <p:nvPr/>
        </p:nvSpPr>
        <p:spPr bwMode="auto">
          <a:xfrm>
            <a:off x="921628" y="3910923"/>
            <a:ext cx="4605906" cy="654545"/>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排出権を購入することにより、当社が現場で排出した</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をゼロにする「</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排出ゼロ現場」を実現する。</a:t>
            </a:r>
          </a:p>
        </p:txBody>
      </p:sp>
      <p:sp>
        <p:nvSpPr>
          <p:cNvPr id="56" name="正方形/長方形 55">
            <a:extLst>
              <a:ext uri="{FF2B5EF4-FFF2-40B4-BE49-F238E27FC236}">
                <a16:creationId xmlns:a16="http://schemas.microsoft.com/office/drawing/2014/main" id="{3333B8D8-04FF-D827-49AA-65E5FCF9B8EB}"/>
              </a:ext>
            </a:extLst>
          </p:cNvPr>
          <p:cNvSpPr/>
          <p:nvPr/>
        </p:nvSpPr>
        <p:spPr bwMode="auto">
          <a:xfrm>
            <a:off x="915065" y="2679238"/>
            <a:ext cx="4605906" cy="1188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沖縄で生まれた建築資材</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ゆいくる材）の利用と、県内業者（資材・施工業者の）積極的活用を行うために、各現場において可能な限り県産品を使用する（１現場１品目以上）。または、各現場における請負額の</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％以上を県内企業に優先発注する。</a:t>
            </a:r>
          </a:p>
        </p:txBody>
      </p:sp>
      <p:sp>
        <p:nvSpPr>
          <p:cNvPr id="57" name="正方形/長方形 56">
            <a:extLst>
              <a:ext uri="{FF2B5EF4-FFF2-40B4-BE49-F238E27FC236}">
                <a16:creationId xmlns:a16="http://schemas.microsoft.com/office/drawing/2014/main" id="{31382EEA-7078-9EE3-E388-50B803AABEC8}"/>
              </a:ext>
            </a:extLst>
          </p:cNvPr>
          <p:cNvSpPr/>
          <p:nvPr/>
        </p:nvSpPr>
        <p:spPr bwMode="auto">
          <a:xfrm>
            <a:off x="96390" y="1649971"/>
            <a:ext cx="776199" cy="981818"/>
          </a:xfrm>
          <a:prstGeom prst="rect">
            <a:avLst/>
          </a:prstGeom>
          <a:solidFill>
            <a:srgbClr val="D6E0FF"/>
          </a:solid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58" name="正方形/長方形 57">
            <a:extLst>
              <a:ext uri="{FF2B5EF4-FFF2-40B4-BE49-F238E27FC236}">
                <a16:creationId xmlns:a16="http://schemas.microsoft.com/office/drawing/2014/main" id="{D38D1633-F554-C38E-448E-CE06C568FB16}"/>
              </a:ext>
            </a:extLst>
          </p:cNvPr>
          <p:cNvSpPr/>
          <p:nvPr/>
        </p:nvSpPr>
        <p:spPr bwMode="auto">
          <a:xfrm>
            <a:off x="94597" y="3918350"/>
            <a:ext cx="778569" cy="654545"/>
          </a:xfrm>
          <a:prstGeom prst="rect">
            <a:avLst/>
          </a:prstGeom>
          <a:solidFill>
            <a:srgbClr val="CCFF99"/>
          </a:solid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環境</a:t>
            </a:r>
          </a:p>
        </p:txBody>
      </p:sp>
      <p:sp>
        <p:nvSpPr>
          <p:cNvPr id="59" name="正方形/長方形 58">
            <a:extLst>
              <a:ext uri="{FF2B5EF4-FFF2-40B4-BE49-F238E27FC236}">
                <a16:creationId xmlns:a16="http://schemas.microsoft.com/office/drawing/2014/main" id="{91160F13-F1A5-D336-7BC0-0B6AFFC63D8F}"/>
              </a:ext>
            </a:extLst>
          </p:cNvPr>
          <p:cNvSpPr/>
          <p:nvPr/>
        </p:nvSpPr>
        <p:spPr bwMode="auto">
          <a:xfrm>
            <a:off x="89259" y="2675963"/>
            <a:ext cx="778569" cy="1188000"/>
          </a:xfrm>
          <a:prstGeom prst="rect">
            <a:avLst/>
          </a:prstGeom>
          <a:solidFill>
            <a:srgbClr val="EEBBB8"/>
          </a:solid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経済</a:t>
            </a:r>
          </a:p>
        </p:txBody>
      </p:sp>
      <p:sp>
        <p:nvSpPr>
          <p:cNvPr id="60" name="テキスト ボックス 59">
            <a:extLst>
              <a:ext uri="{FF2B5EF4-FFF2-40B4-BE49-F238E27FC236}">
                <a16:creationId xmlns:a16="http://schemas.microsoft.com/office/drawing/2014/main" id="{C3468E99-5B1C-5145-F458-BAD70F70EF40}"/>
              </a:ext>
            </a:extLst>
          </p:cNvPr>
          <p:cNvSpPr txBox="1"/>
          <p:nvPr/>
        </p:nvSpPr>
        <p:spPr>
          <a:xfrm>
            <a:off x="5567571" y="1298727"/>
            <a:ext cx="3478814"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今後２年間の</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KPI</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a:extLst>
              <a:ext uri="{FF2B5EF4-FFF2-40B4-BE49-F238E27FC236}">
                <a16:creationId xmlns:a16="http://schemas.microsoft.com/office/drawing/2014/main" id="{9160EF8B-BDA6-9EF5-9AB4-3374463E8132}"/>
              </a:ext>
            </a:extLst>
          </p:cNvPr>
          <p:cNvSpPr/>
          <p:nvPr/>
        </p:nvSpPr>
        <p:spPr bwMode="auto">
          <a:xfrm>
            <a:off x="5570572" y="1651918"/>
            <a:ext cx="1526173" cy="981818"/>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kumimoji="1" lang="zh-TW"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年休取得率</a:t>
            </a:r>
            <a:endPar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kumimoji="1" lang="zh-TW"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月平均残業時間</a:t>
            </a:r>
            <a:endParaRPr lang="en-US" altLang="zh-TW"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③賃金</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a:extLst>
              <a:ext uri="{FF2B5EF4-FFF2-40B4-BE49-F238E27FC236}">
                <a16:creationId xmlns:a16="http://schemas.microsoft.com/office/drawing/2014/main" id="{282B46E5-488F-2943-4242-6A5509307D66}"/>
              </a:ext>
            </a:extLst>
          </p:cNvPr>
          <p:cNvSpPr/>
          <p:nvPr/>
        </p:nvSpPr>
        <p:spPr bwMode="auto">
          <a:xfrm>
            <a:off x="5570572" y="3910880"/>
            <a:ext cx="1526173" cy="654545"/>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カーボンオフセット</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累計数量</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a:extLst>
              <a:ext uri="{FF2B5EF4-FFF2-40B4-BE49-F238E27FC236}">
                <a16:creationId xmlns:a16="http://schemas.microsoft.com/office/drawing/2014/main" id="{E6F66FBC-56D5-05D0-C03E-A2604F4919A5}"/>
              </a:ext>
            </a:extLst>
          </p:cNvPr>
          <p:cNvSpPr/>
          <p:nvPr/>
        </p:nvSpPr>
        <p:spPr bwMode="auto">
          <a:xfrm>
            <a:off x="5561008" y="2675963"/>
            <a:ext cx="1526173" cy="1188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当社元請け竣工案件における県産品使用状況（１現場１品目以上又は県内業者への発注１現場</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E9A75F93-B1BD-6770-9DEC-4A87C647FF03}"/>
              </a:ext>
            </a:extLst>
          </p:cNvPr>
          <p:cNvSpPr/>
          <p:nvPr/>
        </p:nvSpPr>
        <p:spPr bwMode="auto">
          <a:xfrm>
            <a:off x="7136783" y="1654403"/>
            <a:ext cx="1917958" cy="981818"/>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①</a:t>
            </a:r>
            <a:r>
              <a:rPr kumimoji="1" lang="en-US" altLang="ja-JP"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91.3</a:t>
            </a:r>
            <a:r>
              <a:rPr kumimoji="1"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zh-TW"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95</a:t>
            </a:r>
            <a:r>
              <a:rPr kumimoji="1" lang="zh-TW"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②</a:t>
            </a:r>
            <a:r>
              <a:rPr kumimoji="1" lang="en-US" altLang="ja-JP"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32.5</a:t>
            </a:r>
            <a:r>
              <a:rPr kumimoji="1"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時間</a:t>
            </a:r>
            <a:endParaRPr lang="en-US" altLang="ja-JP"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時間以内</a:t>
            </a:r>
            <a:endParaRPr lang="en-US" altLang="zh-TW"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③前年比</a:t>
            </a:r>
            <a:r>
              <a:rPr kumimoji="1" lang="en-US" altLang="ja-JP"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3.6%UP</a:t>
            </a:r>
          </a:p>
          <a:p>
            <a:pPr algn="ctr"/>
            <a:r>
              <a:rPr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前年比</a:t>
            </a:r>
            <a:r>
              <a:rPr kumimoji="1" lang="en-US" altLang="zh-TW"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1.5</a:t>
            </a:r>
            <a:r>
              <a:rPr kumimoji="1" lang="zh-TW"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zh-TW"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UP</a:t>
            </a:r>
            <a:endParaRPr kumimoji="1" lang="ja-JP" altLang="en-US" sz="105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02004AC8-A396-C664-CFFE-1BFBFFBC7A22}"/>
              </a:ext>
            </a:extLst>
          </p:cNvPr>
          <p:cNvSpPr/>
          <p:nvPr/>
        </p:nvSpPr>
        <p:spPr bwMode="auto">
          <a:xfrm>
            <a:off x="7136783" y="3913365"/>
            <a:ext cx="1917958" cy="654545"/>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196t-CO2</a:t>
            </a: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37</a:t>
            </a: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208t-CO2</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a:extLst>
              <a:ext uri="{FF2B5EF4-FFF2-40B4-BE49-F238E27FC236}">
                <a16:creationId xmlns:a16="http://schemas.microsoft.com/office/drawing/2014/main" id="{D673776D-F3FF-D7B0-AE64-A0B97F88CE24}"/>
              </a:ext>
            </a:extLst>
          </p:cNvPr>
          <p:cNvSpPr/>
          <p:nvPr/>
        </p:nvSpPr>
        <p:spPr bwMode="auto">
          <a:xfrm>
            <a:off x="7127219" y="2678448"/>
            <a:ext cx="1917958" cy="1188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県産品使用実績</a:t>
            </a:r>
            <a:endParaRPr kumimoji="1"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28.57</a:t>
            </a:r>
            <a:r>
              <a:rPr kumimoji="1"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％以上　</a:t>
            </a:r>
          </a:p>
          <a:p>
            <a:pPr algn="ct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県内業者への</a:t>
            </a:r>
            <a:r>
              <a:rPr kumimoji="1"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発注実績</a:t>
            </a:r>
            <a:endParaRPr kumimoji="1"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85.71</a:t>
            </a:r>
            <a:r>
              <a:rPr kumimoji="1"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89</a:t>
            </a:r>
            <a:r>
              <a:rPr kumimoji="1"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％以上</a:t>
            </a:r>
          </a:p>
          <a:p>
            <a:pPr algn="ctr"/>
            <a:r>
              <a:rPr kumimoji="1"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◎いずれかを達成した実績</a:t>
            </a:r>
            <a:endParaRPr kumimoji="1"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92.85</a:t>
            </a:r>
            <a:r>
              <a:rPr kumimoji="1"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96</a:t>
            </a:r>
            <a:r>
              <a:rPr kumimoji="1"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9" name="コンテンツ プレースホルダー 4">
            <a:extLst>
              <a:ext uri="{FF2B5EF4-FFF2-40B4-BE49-F238E27FC236}">
                <a16:creationId xmlns:a16="http://schemas.microsoft.com/office/drawing/2014/main" id="{57263496-DCB6-29EF-4BAE-888D881C7A5B}"/>
              </a:ext>
            </a:extLst>
          </p:cNvPr>
          <p:cNvSpPr>
            <a:spLocks noGrp="1"/>
          </p:cNvSpPr>
          <p:nvPr>
            <p:ph idx="10"/>
          </p:nvPr>
        </p:nvSpPr>
        <p:spPr>
          <a:xfrm>
            <a:off x="446276" y="748205"/>
            <a:ext cx="7965000" cy="466711"/>
          </a:xfrm>
        </p:spPr>
        <p:txBody>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認証団体が「今後２年間で特に注力する活動</a:t>
            </a:r>
            <a:r>
              <a:rPr lang="ja-JP" altLang="en-US" sz="1400" dirty="0">
                <a:latin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取組」を紹介します。</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AFB46915-145E-C3F3-4B5E-ED128A148A05}"/>
              </a:ext>
            </a:extLst>
          </p:cNvPr>
          <p:cNvSpPr/>
          <p:nvPr/>
        </p:nvSpPr>
        <p:spPr bwMode="auto">
          <a:xfrm>
            <a:off x="920403" y="4620595"/>
            <a:ext cx="4605906" cy="958320"/>
          </a:xfrm>
          <a:prstGeom prst="rect">
            <a:avLst/>
          </a:prstGeom>
          <a:noFill/>
          <a:ln>
            <a:solidFill>
              <a:schemeClr val="tx2">
                <a:lumMod val="8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締結している防災及び復旧支援協定における役割</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継続。新たに、与根自治会と結んだ災害時支援協定に沿った取組強化（</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カー、避難所としての活用、訓練）、豊見城市との災害時支援協定の締結、豊見城市の長嶺中学校区にて地域防犯懇談会の開催を行う。</a:t>
            </a:r>
          </a:p>
        </p:txBody>
      </p:sp>
      <p:sp>
        <p:nvSpPr>
          <p:cNvPr id="5" name="正方形/長方形 4">
            <a:extLst>
              <a:ext uri="{FF2B5EF4-FFF2-40B4-BE49-F238E27FC236}">
                <a16:creationId xmlns:a16="http://schemas.microsoft.com/office/drawing/2014/main" id="{B2884FCA-CB58-9169-5414-A05FBCC4ED7A}"/>
              </a:ext>
            </a:extLst>
          </p:cNvPr>
          <p:cNvSpPr/>
          <p:nvPr/>
        </p:nvSpPr>
        <p:spPr bwMode="auto">
          <a:xfrm>
            <a:off x="94598" y="4620594"/>
            <a:ext cx="785768" cy="958320"/>
          </a:xfrm>
          <a:prstGeom prst="rect">
            <a:avLst/>
          </a:prstGeom>
          <a:solidFill>
            <a:schemeClr val="tx2">
              <a:lumMod val="85000"/>
            </a:schemeClr>
          </a:solidFill>
          <a:ln>
            <a:solidFill>
              <a:schemeClr val="tx2">
                <a:lumMod val="8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ガバナンス</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FAC0231-DA01-CEFE-CD4E-7A0F6611C217}"/>
              </a:ext>
            </a:extLst>
          </p:cNvPr>
          <p:cNvSpPr/>
          <p:nvPr/>
        </p:nvSpPr>
        <p:spPr bwMode="auto">
          <a:xfrm>
            <a:off x="5566346" y="4623669"/>
            <a:ext cx="1526173" cy="958320"/>
          </a:xfrm>
          <a:prstGeom prst="rect">
            <a:avLst/>
          </a:prstGeom>
          <a:noFill/>
          <a:ln>
            <a:solidFill>
              <a:schemeClr val="tx2">
                <a:lumMod val="8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algn="ctr" rtl="0" eaLnBrk="1" latinLnBrk="0" hangingPunct="1">
              <a:spcBef>
                <a:spcPts val="0"/>
              </a:spcBef>
              <a:spcAft>
                <a:spcPts val="0"/>
              </a:spcAft>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自治体等との支援</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協定締結</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及び協定に基づく活動</a:t>
            </a:r>
            <a:endParaRPr kumimoji="1" lang="en-US" altLang="ja-JP" sz="1200" kern="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4693EE39-5C56-D2DB-81F5-433785A7B952}"/>
              </a:ext>
            </a:extLst>
          </p:cNvPr>
          <p:cNvSpPr/>
          <p:nvPr/>
        </p:nvSpPr>
        <p:spPr bwMode="auto">
          <a:xfrm>
            <a:off x="920403" y="5641392"/>
            <a:ext cx="4605906" cy="792000"/>
          </a:xfrm>
          <a:prstGeom prst="rect">
            <a:avLst/>
          </a:prstGeom>
          <a:noFill/>
          <a:ln>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公園清掃ボランティア、道路管理ボランティア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等の活動地域の拡大</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、地域行事や赤い羽根・緑の羽根・赤十字への寄付、スポーツ団体への活動協力（イベント参加等の協賛）及び寄付を行う。</a:t>
            </a:r>
          </a:p>
        </p:txBody>
      </p:sp>
      <p:sp>
        <p:nvSpPr>
          <p:cNvPr id="11" name="正方形/長方形 10">
            <a:extLst>
              <a:ext uri="{FF2B5EF4-FFF2-40B4-BE49-F238E27FC236}">
                <a16:creationId xmlns:a16="http://schemas.microsoft.com/office/drawing/2014/main" id="{F9A2F93C-08E6-D7F6-5881-7A4D26661E3F}"/>
              </a:ext>
            </a:extLst>
          </p:cNvPr>
          <p:cNvSpPr/>
          <p:nvPr/>
        </p:nvSpPr>
        <p:spPr bwMode="auto">
          <a:xfrm>
            <a:off x="94598" y="5641391"/>
            <a:ext cx="785768" cy="792000"/>
          </a:xfrm>
          <a:prstGeom prst="rect">
            <a:avLst/>
          </a:prstGeom>
          <a:solidFill>
            <a:srgbClr val="FF6600"/>
          </a:solidFill>
          <a:ln>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地域貢献</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F236D654-F45B-9ED8-9F6F-7FE2D6C05250}"/>
              </a:ext>
            </a:extLst>
          </p:cNvPr>
          <p:cNvSpPr/>
          <p:nvPr/>
        </p:nvSpPr>
        <p:spPr bwMode="auto">
          <a:xfrm>
            <a:off x="5566346" y="5644570"/>
            <a:ext cx="1526173" cy="792000"/>
          </a:xfrm>
          <a:prstGeom prst="rect">
            <a:avLst/>
          </a:prstGeom>
          <a:noFill/>
          <a:ln>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algn="ctr" rtl="0" eaLnBrk="1" latinLnBrk="0" hangingPunct="1">
              <a:spcBef>
                <a:spcPts val="0"/>
              </a:spcBef>
              <a:spcAft>
                <a:spcPts val="0"/>
              </a:spcAft>
            </a:pP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ボランティア実施状況、</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algn="ctr" rtl="0" eaLnBrk="1" latinLnBrk="0" hangingPunct="1">
              <a:spcBef>
                <a:spcPts val="0"/>
              </a:spcBef>
              <a:spcAft>
                <a:spcPts val="0"/>
              </a:spcAft>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地域行事・スポーツ大会への</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寄付</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協力状況</a:t>
            </a:r>
            <a:endParaRPr lang="ja-JP" altLang="ja-JP" sz="1200" dirty="0">
              <a:effectLst/>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25826A65-03A2-ACD8-9DE9-861BFE2BFC85}"/>
              </a:ext>
            </a:extLst>
          </p:cNvPr>
          <p:cNvSpPr/>
          <p:nvPr/>
        </p:nvSpPr>
        <p:spPr bwMode="auto">
          <a:xfrm>
            <a:off x="7141125" y="4623280"/>
            <a:ext cx="1917958" cy="958320"/>
          </a:xfrm>
          <a:prstGeom prst="rect">
            <a:avLst/>
          </a:prstGeom>
          <a:noFill/>
          <a:ln>
            <a:solidFill>
              <a:schemeClr val="tx2">
                <a:lumMod val="8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algn="ctr" rtl="0" eaLnBrk="1" latinLnBrk="0" hangingPunct="1">
              <a:spcBef>
                <a:spcPts val="0"/>
              </a:spcBef>
              <a:spcAft>
                <a:spcPts val="0"/>
              </a:spcAft>
            </a:pPr>
            <a:r>
              <a:rPr lang="ja-JP" altLang="en-US" sz="1000" b="1" dirty="0">
                <a:solidFill>
                  <a:srgbClr val="0070C0"/>
                </a:solidFill>
                <a:latin typeface="Meiryo UI" panose="020B0604030504040204" pitchFamily="50" charset="-128"/>
                <a:ea typeface="Meiryo UI" panose="020B0604030504040204" pitchFamily="50" charset="-128"/>
              </a:rPr>
              <a:t>各自治体等との支援</a:t>
            </a:r>
            <a:r>
              <a:rPr lang="en-US" altLang="ja-JP" sz="1000" b="1" dirty="0">
                <a:solidFill>
                  <a:srgbClr val="0070C0"/>
                </a:solidFill>
                <a:latin typeface="Meiryo UI" panose="020B0604030504040204" pitchFamily="50" charset="-128"/>
                <a:ea typeface="Meiryo UI" panose="020B0604030504040204" pitchFamily="50" charset="-128"/>
              </a:rPr>
              <a:t>/</a:t>
            </a:r>
            <a:r>
              <a:rPr lang="ja-JP" altLang="en-US" sz="1000" b="1" dirty="0">
                <a:solidFill>
                  <a:srgbClr val="0070C0"/>
                </a:solidFill>
                <a:latin typeface="Meiryo UI" panose="020B0604030504040204" pitchFamily="50" charset="-128"/>
                <a:ea typeface="Meiryo UI" panose="020B0604030504040204" pitchFamily="50" charset="-128"/>
              </a:rPr>
              <a:t>清掃応急</a:t>
            </a:r>
            <a:endParaRPr lang="en-US" altLang="ja-JP" sz="1000" b="1" dirty="0">
              <a:solidFill>
                <a:srgbClr val="0070C0"/>
              </a:solidFill>
              <a:latin typeface="Meiryo UI" panose="020B0604030504040204" pitchFamily="50" charset="-128"/>
              <a:ea typeface="Meiryo UI" panose="020B0604030504040204" pitchFamily="50" charset="-128"/>
            </a:endParaRPr>
          </a:p>
          <a:p>
            <a:pPr marL="0" algn="ctr" rtl="0" eaLnBrk="1" latinLnBrk="0" hangingPunct="1">
              <a:spcBef>
                <a:spcPts val="0"/>
              </a:spcBef>
              <a:spcAft>
                <a:spcPts val="0"/>
              </a:spcAft>
            </a:pPr>
            <a:r>
              <a:rPr lang="ja-JP" altLang="en-US" sz="1000" b="1" dirty="0">
                <a:solidFill>
                  <a:srgbClr val="0070C0"/>
                </a:solidFill>
                <a:latin typeface="Meiryo UI" panose="020B0604030504040204" pitchFamily="50" charset="-128"/>
                <a:ea typeface="Meiryo UI" panose="020B0604030504040204" pitchFamily="50" charset="-128"/>
              </a:rPr>
              <a:t>対策</a:t>
            </a:r>
            <a:r>
              <a:rPr lang="en-US" altLang="ja-JP" sz="1000" b="1" dirty="0">
                <a:solidFill>
                  <a:srgbClr val="0070C0"/>
                </a:solidFill>
                <a:latin typeface="Meiryo UI" panose="020B0604030504040204" pitchFamily="50" charset="-128"/>
                <a:ea typeface="Meiryo UI" panose="020B0604030504040204" pitchFamily="50" charset="-128"/>
              </a:rPr>
              <a:t>/</a:t>
            </a:r>
            <a:r>
              <a:rPr lang="ja-JP" altLang="en-US" sz="1000" b="1" dirty="0">
                <a:solidFill>
                  <a:srgbClr val="0070C0"/>
                </a:solidFill>
                <a:latin typeface="Meiryo UI" panose="020B0604030504040204" pitchFamily="50" charset="-128"/>
                <a:ea typeface="Meiryo UI" panose="020B0604030504040204" pitchFamily="50" charset="-128"/>
              </a:rPr>
              <a:t>災害時支援協定</a:t>
            </a:r>
            <a:endParaRPr lang="en-US" altLang="ja-JP" sz="1000" b="1" dirty="0">
              <a:solidFill>
                <a:srgbClr val="0070C0"/>
              </a:solidFill>
              <a:latin typeface="Meiryo UI" panose="020B0604030504040204" pitchFamily="50" charset="-128"/>
              <a:ea typeface="Meiryo UI" panose="020B0604030504040204" pitchFamily="50" charset="-128"/>
            </a:endParaRPr>
          </a:p>
          <a:p>
            <a:pPr marL="0" algn="ctr" rtl="0" eaLnBrk="1" latinLnBrk="0" hangingPunct="1">
              <a:spcBef>
                <a:spcPts val="0"/>
              </a:spcBef>
              <a:spcAft>
                <a:spcPts val="0"/>
              </a:spcAft>
            </a:pPr>
            <a:r>
              <a:rPr lang="ja-JP" altLang="en-US" sz="1000" b="1" dirty="0">
                <a:solidFill>
                  <a:srgbClr val="0070C0"/>
                </a:solidFill>
                <a:latin typeface="Meiryo UI" panose="020B0604030504040204" pitchFamily="50" charset="-128"/>
                <a:ea typeface="Meiryo UI" panose="020B0604030504040204" pitchFamily="50" charset="-128"/>
              </a:rPr>
              <a:t>⇒協定継続・新規協定締結、</a:t>
            </a:r>
            <a:endParaRPr lang="en-US" altLang="ja-JP" sz="1000" b="1" dirty="0">
              <a:solidFill>
                <a:srgbClr val="0070C0"/>
              </a:solidFill>
              <a:latin typeface="Meiryo UI" panose="020B0604030504040204" pitchFamily="50" charset="-128"/>
              <a:ea typeface="Meiryo UI" panose="020B0604030504040204" pitchFamily="50" charset="-128"/>
            </a:endParaRPr>
          </a:p>
          <a:p>
            <a:pPr marL="0" algn="ctr" rtl="0" eaLnBrk="1" latinLnBrk="0" hangingPunct="1">
              <a:spcBef>
                <a:spcPts val="0"/>
              </a:spcBef>
              <a:spcAft>
                <a:spcPts val="0"/>
              </a:spcAft>
            </a:pPr>
            <a:r>
              <a:rPr lang="en-US" altLang="ja-JP" sz="1000" b="1" dirty="0">
                <a:solidFill>
                  <a:srgbClr val="0070C0"/>
                </a:solidFill>
                <a:latin typeface="Meiryo UI" panose="020B0604030504040204" pitchFamily="50" charset="-128"/>
                <a:ea typeface="Meiryo UI" panose="020B0604030504040204" pitchFamily="50" charset="-128"/>
              </a:rPr>
              <a:t>EV</a:t>
            </a:r>
            <a:r>
              <a:rPr lang="ja-JP" altLang="en-US" sz="1000" b="1" dirty="0">
                <a:solidFill>
                  <a:srgbClr val="0070C0"/>
                </a:solidFill>
                <a:latin typeface="Meiryo UI" panose="020B0604030504040204" pitchFamily="50" charset="-128"/>
                <a:ea typeface="Meiryo UI" panose="020B0604030504040204" pitchFamily="50" charset="-128"/>
              </a:rPr>
              <a:t>カーや避難所活用等の取組</a:t>
            </a:r>
            <a:endParaRPr lang="en-US" altLang="ja-JP" sz="1000" b="1" dirty="0">
              <a:solidFill>
                <a:srgbClr val="0070C0"/>
              </a:solidFill>
              <a:latin typeface="Meiryo UI" panose="020B0604030504040204" pitchFamily="50" charset="-128"/>
              <a:ea typeface="Meiryo UI" panose="020B0604030504040204" pitchFamily="50" charset="-128"/>
            </a:endParaRPr>
          </a:p>
          <a:p>
            <a:pPr marL="0" algn="ctr" rtl="0" eaLnBrk="1" latinLnBrk="0" hangingPunct="1">
              <a:spcBef>
                <a:spcPts val="0"/>
              </a:spcBef>
              <a:spcAft>
                <a:spcPts val="0"/>
              </a:spcAft>
            </a:pPr>
            <a:r>
              <a:rPr lang="ja-JP" altLang="en-US" sz="1000" b="1" dirty="0">
                <a:solidFill>
                  <a:srgbClr val="0070C0"/>
                </a:solidFill>
                <a:latin typeface="Meiryo UI" panose="020B0604030504040204" pitchFamily="50" charset="-128"/>
                <a:ea typeface="Meiryo UI" panose="020B0604030504040204" pitchFamily="50" charset="-128"/>
              </a:rPr>
              <a:t>強化と訓練・防犯懇談会の実施</a:t>
            </a:r>
            <a:endParaRPr lang="en-US" altLang="ja-JP" sz="1000" b="1" dirty="0">
              <a:solidFill>
                <a:srgbClr val="0070C0"/>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C5B9C713-EEB5-CD2D-6BE2-FFB74E06D59C}"/>
              </a:ext>
            </a:extLst>
          </p:cNvPr>
          <p:cNvSpPr/>
          <p:nvPr/>
        </p:nvSpPr>
        <p:spPr bwMode="auto">
          <a:xfrm>
            <a:off x="7141125" y="5644181"/>
            <a:ext cx="1917958" cy="792000"/>
          </a:xfrm>
          <a:prstGeom prst="rect">
            <a:avLst/>
          </a:prstGeom>
          <a:noFill/>
          <a:ln>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algn="ctr" rtl="0" eaLnBrk="1" latinLnBrk="0" hangingPunct="1">
              <a:spcBef>
                <a:spcPts val="0"/>
              </a:spcBef>
              <a:spcAft>
                <a:spcPts val="0"/>
              </a:spcAft>
            </a:pPr>
            <a:r>
              <a:rPr kumimoji="1" lang="ja-JP" altLang="en-US" sz="1000" b="1" kern="1200" dirty="0">
                <a:solidFill>
                  <a:srgbClr val="0070C0"/>
                </a:solidFill>
                <a:effectLst/>
                <a:latin typeface="Meiryo UI" panose="020B0604030504040204" pitchFamily="50" charset="-128"/>
                <a:ea typeface="Meiryo UI" panose="020B0604030504040204" pitchFamily="50" charset="-128"/>
                <a:cs typeface="Meiryo UI" panose="020B0604030504040204" pitchFamily="50" charset="-128"/>
              </a:rPr>
              <a:t>ボランティア：</a:t>
            </a:r>
            <a:endParaRPr kumimoji="1" lang="en-US" altLang="ja-JP" sz="1000" b="1" kern="1200" dirty="0">
              <a:solidFill>
                <a:srgbClr val="0070C0"/>
              </a:solidFill>
              <a:effectLst/>
              <a:latin typeface="Meiryo UI" panose="020B0604030504040204" pitchFamily="50" charset="-128"/>
              <a:ea typeface="Meiryo UI" panose="020B0604030504040204" pitchFamily="50" charset="-128"/>
              <a:cs typeface="Meiryo UI" panose="020B0604030504040204" pitchFamily="50" charset="-128"/>
            </a:endParaRPr>
          </a:p>
          <a:p>
            <a:pPr marL="0" algn="ctr" rtl="0" eaLnBrk="1" latinLnBrk="0" hangingPunct="1">
              <a:spcBef>
                <a:spcPts val="0"/>
              </a:spcBef>
              <a:spcAft>
                <a:spcPts val="0"/>
              </a:spcAft>
            </a:pPr>
            <a:r>
              <a:rPr kumimoji="1" lang="ja-JP" altLang="ja-JP" sz="1000" b="1" kern="1200" dirty="0">
                <a:solidFill>
                  <a:srgbClr val="0070C0"/>
                </a:solidFill>
                <a:effectLst/>
                <a:latin typeface="Meiryo UI" panose="020B0604030504040204" pitchFamily="50" charset="-128"/>
                <a:ea typeface="Meiryo UI" panose="020B0604030504040204" pitchFamily="50" charset="-128"/>
                <a:cs typeface="Meiryo UI" panose="020B0604030504040204" pitchFamily="50" charset="-128"/>
              </a:rPr>
              <a:t>南部</a:t>
            </a:r>
            <a:r>
              <a:rPr kumimoji="1" lang="ja-JP" altLang="en-US" sz="1000" b="1" kern="1200" dirty="0">
                <a:solidFill>
                  <a:srgbClr val="0070C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1" kern="1200" dirty="0">
                <a:solidFill>
                  <a:srgbClr val="0070C0"/>
                </a:solidFill>
                <a:effectLst/>
                <a:latin typeface="Meiryo UI" panose="020B0604030504040204" pitchFamily="50" charset="-128"/>
                <a:ea typeface="Meiryo UI" panose="020B0604030504040204" pitchFamily="50" charset="-128"/>
                <a:cs typeface="Meiryo UI" panose="020B0604030504040204" pitchFamily="50" charset="-128"/>
              </a:rPr>
              <a:t>中部</a:t>
            </a: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1" kern="1200" dirty="0">
                <a:solidFill>
                  <a:srgbClr val="0070C0"/>
                </a:solidFill>
                <a:effectLst/>
                <a:latin typeface="Meiryo UI" panose="020B0604030504040204" pitchFamily="50" charset="-128"/>
                <a:ea typeface="Meiryo UI" panose="020B0604030504040204" pitchFamily="50" charset="-128"/>
                <a:cs typeface="Meiryo UI" panose="020B0604030504040204" pitchFamily="50" charset="-128"/>
              </a:rPr>
              <a:t>北部・離島</a:t>
            </a:r>
            <a:r>
              <a:rPr kumimoji="1" lang="ja-JP" altLang="en-US" sz="1000" b="1" kern="1200" dirty="0">
                <a:solidFill>
                  <a:srgbClr val="0070C0"/>
                </a:solidFill>
                <a:effectLst/>
                <a:latin typeface="Meiryo UI" panose="020B0604030504040204" pitchFamily="50" charset="-128"/>
                <a:ea typeface="Meiryo UI" panose="020B0604030504040204" pitchFamily="50" charset="-128"/>
                <a:cs typeface="Meiryo UI" panose="020B0604030504040204" pitchFamily="50" charset="-128"/>
              </a:rPr>
              <a:t>も</a:t>
            </a:r>
            <a:endParaRPr kumimoji="1" lang="en-US" altLang="ja-JP" sz="1000" b="1" kern="1200" dirty="0">
              <a:solidFill>
                <a:srgbClr val="0070C0"/>
              </a:solidFill>
              <a:effectLst/>
              <a:latin typeface="Meiryo UI" panose="020B0604030504040204" pitchFamily="50" charset="-128"/>
              <a:ea typeface="Meiryo UI" panose="020B0604030504040204" pitchFamily="50" charset="-128"/>
              <a:cs typeface="Meiryo UI" panose="020B0604030504040204" pitchFamily="50" charset="-128"/>
            </a:endParaRPr>
          </a:p>
          <a:p>
            <a:pPr marL="0" algn="ctr" rtl="0" eaLnBrk="1" latinLnBrk="0" hangingPunct="1">
              <a:spcBef>
                <a:spcPts val="0"/>
              </a:spcBef>
              <a:spcAft>
                <a:spcPts val="0"/>
              </a:spcAft>
            </a:pPr>
            <a:r>
              <a:rPr lang="ja-JP" altLang="en-US"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地域行事：寄付４件⇒</a:t>
            </a:r>
            <a:r>
              <a:rPr lang="en-US" altLang="ja-JP" sz="10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ja-JP" sz="1000" b="1" kern="1200" dirty="0">
                <a:solidFill>
                  <a:srgbClr val="0070C0"/>
                </a:solidFill>
                <a:effectLst/>
                <a:latin typeface="Meiryo UI" panose="020B0604030504040204" pitchFamily="50" charset="-128"/>
                <a:ea typeface="Meiryo UI" panose="020B0604030504040204" pitchFamily="50" charset="-128"/>
                <a:cs typeface="Meiryo UI" panose="020B0604030504040204" pitchFamily="50" charset="-128"/>
              </a:rPr>
              <a:t>件以上</a:t>
            </a:r>
            <a:endParaRPr kumimoji="1" lang="en-US" altLang="ja-JP" sz="1000" b="1" kern="1200" dirty="0">
              <a:solidFill>
                <a:srgbClr val="0070C0"/>
              </a:solidFill>
              <a:effectLst/>
              <a:latin typeface="Meiryo UI" panose="020B0604030504040204" pitchFamily="50" charset="-128"/>
              <a:ea typeface="Meiryo UI" panose="020B0604030504040204" pitchFamily="50" charset="-128"/>
              <a:cs typeface="Meiryo UI" panose="020B0604030504040204" pitchFamily="50" charset="-128"/>
            </a:endParaRPr>
          </a:p>
          <a:p>
            <a:pPr marL="0" algn="ctr" rtl="0" eaLnBrk="1" latinLnBrk="0" hangingPunct="1">
              <a:spcBef>
                <a:spcPts val="0"/>
              </a:spcBef>
              <a:spcAft>
                <a:spcPts val="0"/>
              </a:spcAft>
            </a:pPr>
            <a:r>
              <a:rPr kumimoji="1" lang="ja-JP" altLang="en-US" sz="1000" b="1" kern="1200" dirty="0">
                <a:solidFill>
                  <a:srgbClr val="0070C0"/>
                </a:solidFill>
                <a:effectLst/>
                <a:latin typeface="Meiryo UI" panose="020B0604030504040204" pitchFamily="50" charset="-128"/>
                <a:ea typeface="Meiryo UI" panose="020B0604030504040204" pitchFamily="50" charset="-128"/>
                <a:cs typeface="Meiryo UI" panose="020B0604030504040204" pitchFamily="50" charset="-128"/>
              </a:rPr>
              <a:t>スポーツ大会：</a:t>
            </a:r>
            <a:endParaRPr kumimoji="1" lang="en-US" altLang="ja-JP" sz="1000" b="1" kern="1200" dirty="0">
              <a:solidFill>
                <a:srgbClr val="0070C0"/>
              </a:solidFill>
              <a:effectLst/>
              <a:latin typeface="Meiryo UI" panose="020B0604030504040204" pitchFamily="50" charset="-128"/>
              <a:ea typeface="Meiryo UI" panose="020B0604030504040204" pitchFamily="50" charset="-128"/>
              <a:cs typeface="Meiryo UI" panose="020B0604030504040204" pitchFamily="50" charset="-128"/>
            </a:endParaRPr>
          </a:p>
          <a:p>
            <a:pPr marL="0" algn="ctr" rtl="0" eaLnBrk="1" latinLnBrk="0" hangingPunct="1">
              <a:spcBef>
                <a:spcPts val="0"/>
              </a:spcBef>
              <a:spcAft>
                <a:spcPts val="0"/>
              </a:spcAft>
            </a:pPr>
            <a:r>
              <a:rPr kumimoji="1" lang="ja-JP" altLang="en-US" sz="1000" b="1" kern="1200" dirty="0">
                <a:solidFill>
                  <a:srgbClr val="0070C0"/>
                </a:solidFill>
                <a:effectLst/>
                <a:latin typeface="Meiryo UI" panose="020B0604030504040204" pitchFamily="50" charset="-128"/>
                <a:ea typeface="Meiryo UI" panose="020B0604030504040204" pitchFamily="50" charset="-128"/>
                <a:cs typeface="Meiryo UI" panose="020B0604030504040204" pitchFamily="50" charset="-128"/>
              </a:rPr>
              <a:t>協力・寄付⇒協賛も</a:t>
            </a:r>
            <a:endParaRPr kumimoji="1" lang="en-US" altLang="ja-JP" sz="1000" b="1" kern="1200" dirty="0">
              <a:solidFill>
                <a:srgbClr val="0070C0"/>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2422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1DC9E0E-CE32-411E-A431-F3FAC44461D5}"/>
              </a:ext>
            </a:extLst>
          </p:cNvPr>
          <p:cNvSpPr>
            <a:spLocks noGrp="1"/>
          </p:cNvSpPr>
          <p:nvPr>
            <p:ph type="title"/>
          </p:nvPr>
        </p:nvSpPr>
        <p:spPr>
          <a:xfrm>
            <a:off x="446278" y="104789"/>
            <a:ext cx="8282086" cy="554481"/>
          </a:xfrm>
        </p:spPr>
        <p:txBody>
          <a:bodyPr/>
          <a:lstStyle/>
          <a:p>
            <a:r>
              <a:rPr lang="ja-JP" altLang="en-US" dirty="0">
                <a:latin typeface="Meiryo UI" panose="020B0604030504040204" pitchFamily="50" charset="-128"/>
              </a:rPr>
              <a:t>３．</a:t>
            </a:r>
            <a:r>
              <a:rPr lang="ja-JP" altLang="en-US" dirty="0">
                <a:latin typeface="Meiryo UI" panose="020B0604030504040204" pitchFamily="50" charset="-128"/>
                <a:ea typeface="Meiryo UI" panose="020B0604030504040204" pitchFamily="50" charset="-128"/>
              </a:rPr>
              <a:t>認証団体が「今後２年間で特に注力する活動・取組」の内容（４</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１１）</a:t>
            </a:r>
          </a:p>
        </p:txBody>
      </p:sp>
      <p:sp>
        <p:nvSpPr>
          <p:cNvPr id="37" name="四角形: 角を丸くする 36">
            <a:extLst>
              <a:ext uri="{FF2B5EF4-FFF2-40B4-BE49-F238E27FC236}">
                <a16:creationId xmlns:a16="http://schemas.microsoft.com/office/drawing/2014/main" id="{657709EA-00FA-1E3B-6E72-0F0BA454ED7C}"/>
              </a:ext>
            </a:extLst>
          </p:cNvPr>
          <p:cNvSpPr/>
          <p:nvPr/>
        </p:nvSpPr>
        <p:spPr bwMode="auto">
          <a:xfrm>
            <a:off x="97616" y="1336790"/>
            <a:ext cx="3880495" cy="27318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No.</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４</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：日本トランスオーシャン航空株式会社</a:t>
            </a:r>
          </a:p>
        </p:txBody>
      </p:sp>
      <p:sp>
        <p:nvSpPr>
          <p:cNvPr id="39" name="正方形/長方形 38">
            <a:extLst>
              <a:ext uri="{FF2B5EF4-FFF2-40B4-BE49-F238E27FC236}">
                <a16:creationId xmlns:a16="http://schemas.microsoft.com/office/drawing/2014/main" id="{9154C01B-A732-2AE2-DDBD-93088BAC9992}"/>
              </a:ext>
            </a:extLst>
          </p:cNvPr>
          <p:cNvSpPr/>
          <p:nvPr/>
        </p:nvSpPr>
        <p:spPr bwMode="auto">
          <a:xfrm>
            <a:off x="921628" y="3282993"/>
            <a:ext cx="4605906" cy="900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各地でのビーチクリーン活動、普及啓発活動、環境保全・保護活動等を行う「世界自然遺産推進共同企業体」と、石垣</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久米島でのサンゴ有性生殖を実施する「サンゴ再生支援協議会」の中心としての活動により、地域課題の解決による社会への貢献活動を行う。</a:t>
            </a:r>
          </a:p>
        </p:txBody>
      </p:sp>
      <p:sp>
        <p:nvSpPr>
          <p:cNvPr id="40" name="正方形/長方形 39">
            <a:extLst>
              <a:ext uri="{FF2B5EF4-FFF2-40B4-BE49-F238E27FC236}">
                <a16:creationId xmlns:a16="http://schemas.microsoft.com/office/drawing/2014/main" id="{DF106284-2340-FA3B-B8F8-8C75FB1E49D6}"/>
              </a:ext>
            </a:extLst>
          </p:cNvPr>
          <p:cNvSpPr/>
          <p:nvPr/>
        </p:nvSpPr>
        <p:spPr bwMode="auto">
          <a:xfrm>
            <a:off x="920402" y="4316407"/>
            <a:ext cx="4605906" cy="1119544"/>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機材更新による燃費改善、運航方式の工夫による</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削減に加えて、カーボンオフセットの導入や</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SAF</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の活用、燃料効率の良い機材への更新、太陽光パネルの設置を検討し、航空機の運航により排出される</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の削減に取り組み、カーボンニュートラルを実現する。</a:t>
            </a:r>
          </a:p>
        </p:txBody>
      </p:sp>
      <p:sp>
        <p:nvSpPr>
          <p:cNvPr id="41" name="正方形/長方形 40">
            <a:extLst>
              <a:ext uri="{FF2B5EF4-FFF2-40B4-BE49-F238E27FC236}">
                <a16:creationId xmlns:a16="http://schemas.microsoft.com/office/drawing/2014/main" id="{EB2B0B4F-1A06-ACDB-B5FF-7FED25ECAD3A}"/>
              </a:ext>
            </a:extLst>
          </p:cNvPr>
          <p:cNvSpPr/>
          <p:nvPr/>
        </p:nvSpPr>
        <p:spPr bwMode="auto">
          <a:xfrm>
            <a:off x="921628" y="2254463"/>
            <a:ext cx="4605906" cy="900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これまで実施してきたモニターツアー（エシカルツアー、サイクルツアーなど）の結果を参考に、環境に配慮した魅力的な観光コンテンツを開発し、沖縄の豊かな自然を次世代へ残しつつ、関係人口を増やしながら持続可能な観光の形成に貢献する。</a:t>
            </a:r>
          </a:p>
        </p:txBody>
      </p:sp>
      <p:sp>
        <p:nvSpPr>
          <p:cNvPr id="42" name="正方形/長方形 41">
            <a:extLst>
              <a:ext uri="{FF2B5EF4-FFF2-40B4-BE49-F238E27FC236}">
                <a16:creationId xmlns:a16="http://schemas.microsoft.com/office/drawing/2014/main" id="{2425660C-9E12-79BF-0785-1F2E64F25393}"/>
              </a:ext>
            </a:extLst>
          </p:cNvPr>
          <p:cNvSpPr/>
          <p:nvPr/>
        </p:nvSpPr>
        <p:spPr bwMode="auto">
          <a:xfrm>
            <a:off x="95823" y="3281443"/>
            <a:ext cx="785768" cy="900000"/>
          </a:xfrm>
          <a:prstGeom prst="rect">
            <a:avLst/>
          </a:prstGeom>
          <a:solidFill>
            <a:srgbClr val="D6E0FF"/>
          </a:solid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43" name="正方形/長方形 42">
            <a:extLst>
              <a:ext uri="{FF2B5EF4-FFF2-40B4-BE49-F238E27FC236}">
                <a16:creationId xmlns:a16="http://schemas.microsoft.com/office/drawing/2014/main" id="{03E817C3-B537-7C62-BC9B-EE5F1E77A374}"/>
              </a:ext>
            </a:extLst>
          </p:cNvPr>
          <p:cNvSpPr/>
          <p:nvPr/>
        </p:nvSpPr>
        <p:spPr bwMode="auto">
          <a:xfrm>
            <a:off x="94597" y="4316407"/>
            <a:ext cx="785768" cy="1119544"/>
          </a:xfrm>
          <a:prstGeom prst="rect">
            <a:avLst/>
          </a:prstGeom>
          <a:solidFill>
            <a:srgbClr val="CCFF99"/>
          </a:solid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環境</a:t>
            </a:r>
          </a:p>
        </p:txBody>
      </p:sp>
      <p:sp>
        <p:nvSpPr>
          <p:cNvPr id="44" name="正方形/長方形 43">
            <a:extLst>
              <a:ext uri="{FF2B5EF4-FFF2-40B4-BE49-F238E27FC236}">
                <a16:creationId xmlns:a16="http://schemas.microsoft.com/office/drawing/2014/main" id="{E8F055A7-CB7D-325C-4636-34A44E878901}"/>
              </a:ext>
            </a:extLst>
          </p:cNvPr>
          <p:cNvSpPr/>
          <p:nvPr/>
        </p:nvSpPr>
        <p:spPr bwMode="auto">
          <a:xfrm>
            <a:off x="95823" y="2254461"/>
            <a:ext cx="785768" cy="900000"/>
          </a:xfrm>
          <a:prstGeom prst="rect">
            <a:avLst/>
          </a:prstGeom>
          <a:solidFill>
            <a:srgbClr val="EEBBB8"/>
          </a:solid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経済</a:t>
            </a:r>
          </a:p>
        </p:txBody>
      </p:sp>
      <p:sp>
        <p:nvSpPr>
          <p:cNvPr id="46" name="正方形/長方形 45">
            <a:extLst>
              <a:ext uri="{FF2B5EF4-FFF2-40B4-BE49-F238E27FC236}">
                <a16:creationId xmlns:a16="http://schemas.microsoft.com/office/drawing/2014/main" id="{F90C12F2-E5C7-1704-42AB-01B24D56BBDA}"/>
              </a:ext>
            </a:extLst>
          </p:cNvPr>
          <p:cNvSpPr/>
          <p:nvPr/>
        </p:nvSpPr>
        <p:spPr bwMode="auto">
          <a:xfrm>
            <a:off x="5566345" y="4320111"/>
            <a:ext cx="2196492" cy="1119544"/>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a:extLst>
              <a:ext uri="{FF2B5EF4-FFF2-40B4-BE49-F238E27FC236}">
                <a16:creationId xmlns:a16="http://schemas.microsoft.com/office/drawing/2014/main" id="{C115E0A3-9628-9C81-3C28-78675E943B3C}"/>
              </a:ext>
            </a:extLst>
          </p:cNvPr>
          <p:cNvSpPr/>
          <p:nvPr/>
        </p:nvSpPr>
        <p:spPr bwMode="auto">
          <a:xfrm>
            <a:off x="5564570" y="2254935"/>
            <a:ext cx="2196492" cy="900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持続可能な観光ツアーの開発数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a:extLst>
              <a:ext uri="{FF2B5EF4-FFF2-40B4-BE49-F238E27FC236}">
                <a16:creationId xmlns:a16="http://schemas.microsoft.com/office/drawing/2014/main" id="{24F81C22-7AEE-EE97-9B65-0B083613BCB7}"/>
              </a:ext>
            </a:extLst>
          </p:cNvPr>
          <p:cNvSpPr/>
          <p:nvPr/>
        </p:nvSpPr>
        <p:spPr bwMode="auto">
          <a:xfrm>
            <a:off x="5564570" y="3290936"/>
            <a:ext cx="2196492" cy="900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世界自然遺産共同企業体</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またはサンゴ再生支援協議会に</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おける取組</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a:extLst>
              <a:ext uri="{FF2B5EF4-FFF2-40B4-BE49-F238E27FC236}">
                <a16:creationId xmlns:a16="http://schemas.microsoft.com/office/drawing/2014/main" id="{75184764-D321-BC27-9CF1-B7D66083CADE}"/>
              </a:ext>
            </a:extLst>
          </p:cNvPr>
          <p:cNvSpPr/>
          <p:nvPr/>
        </p:nvSpPr>
        <p:spPr bwMode="auto">
          <a:xfrm>
            <a:off x="7819218" y="4319722"/>
            <a:ext cx="1239863" cy="1119544"/>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未満</a:t>
            </a:r>
            <a:endPar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未満）</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a:extLst>
              <a:ext uri="{FF2B5EF4-FFF2-40B4-BE49-F238E27FC236}">
                <a16:creationId xmlns:a16="http://schemas.microsoft.com/office/drawing/2014/main" id="{CC51B49F-D6A5-C646-AD27-0A8FB68A0EA5}"/>
              </a:ext>
            </a:extLst>
          </p:cNvPr>
          <p:cNvSpPr/>
          <p:nvPr/>
        </p:nvSpPr>
        <p:spPr bwMode="auto">
          <a:xfrm>
            <a:off x="7817443" y="2254546"/>
            <a:ext cx="1239863" cy="900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件⇒ </a:t>
            </a: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（新規１件）</a:t>
            </a:r>
            <a:endPar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a:extLst>
              <a:ext uri="{FF2B5EF4-FFF2-40B4-BE49-F238E27FC236}">
                <a16:creationId xmlns:a16="http://schemas.microsoft.com/office/drawing/2014/main" id="{959336BB-7FEF-E93E-1291-A8DF8EB7C565}"/>
              </a:ext>
            </a:extLst>
          </p:cNvPr>
          <p:cNvSpPr/>
          <p:nvPr/>
        </p:nvSpPr>
        <p:spPr bwMode="auto">
          <a:xfrm>
            <a:off x="7817443" y="3290547"/>
            <a:ext cx="1239863" cy="900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（新たな取組</a:t>
            </a:r>
            <a:endPar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１件</a:t>
            </a: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7" name="テキスト ボックス 76">
            <a:extLst>
              <a:ext uri="{FF2B5EF4-FFF2-40B4-BE49-F238E27FC236}">
                <a16:creationId xmlns:a16="http://schemas.microsoft.com/office/drawing/2014/main" id="{E91BC7FA-3142-6FBD-66E3-0B9EFFF00439}"/>
              </a:ext>
            </a:extLst>
          </p:cNvPr>
          <p:cNvSpPr txBox="1"/>
          <p:nvPr/>
        </p:nvSpPr>
        <p:spPr>
          <a:xfrm>
            <a:off x="94597" y="1856490"/>
            <a:ext cx="5431712"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取組概要</a:t>
            </a:r>
          </a:p>
        </p:txBody>
      </p:sp>
      <p:sp>
        <p:nvSpPr>
          <p:cNvPr id="78" name="テキスト ボックス 77">
            <a:extLst>
              <a:ext uri="{FF2B5EF4-FFF2-40B4-BE49-F238E27FC236}">
                <a16:creationId xmlns:a16="http://schemas.microsoft.com/office/drawing/2014/main" id="{4EC6CC7E-A31A-7B35-5183-4457C9A4B620}"/>
              </a:ext>
            </a:extLst>
          </p:cNvPr>
          <p:cNvSpPr txBox="1"/>
          <p:nvPr/>
        </p:nvSpPr>
        <p:spPr>
          <a:xfrm>
            <a:off x="5567571" y="1856490"/>
            <a:ext cx="3478814"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今後２年間の</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KPI</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コンテンツ プレースホルダー 4">
            <a:extLst>
              <a:ext uri="{FF2B5EF4-FFF2-40B4-BE49-F238E27FC236}">
                <a16:creationId xmlns:a16="http://schemas.microsoft.com/office/drawing/2014/main" id="{57263496-DCB6-29EF-4BAE-888D881C7A5B}"/>
              </a:ext>
            </a:extLst>
          </p:cNvPr>
          <p:cNvSpPr>
            <a:spLocks noGrp="1"/>
          </p:cNvSpPr>
          <p:nvPr>
            <p:ph idx="10"/>
          </p:nvPr>
        </p:nvSpPr>
        <p:spPr>
          <a:xfrm>
            <a:off x="446276" y="748205"/>
            <a:ext cx="7965000" cy="466711"/>
          </a:xfrm>
        </p:spPr>
        <p:txBody>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認証団体が「今後２年間で特に注力する活動</a:t>
            </a:r>
            <a:r>
              <a:rPr lang="ja-JP" altLang="en-US" sz="1400" dirty="0">
                <a:latin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取組」を紹介します。</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536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1DC9E0E-CE32-411E-A431-F3FAC44461D5}"/>
              </a:ext>
            </a:extLst>
          </p:cNvPr>
          <p:cNvSpPr>
            <a:spLocks noGrp="1"/>
          </p:cNvSpPr>
          <p:nvPr>
            <p:ph type="title"/>
          </p:nvPr>
        </p:nvSpPr>
        <p:spPr>
          <a:xfrm>
            <a:off x="446278" y="104789"/>
            <a:ext cx="8282086" cy="554481"/>
          </a:xfrm>
        </p:spPr>
        <p:txBody>
          <a:bodyPr/>
          <a:lstStyle/>
          <a:p>
            <a:r>
              <a:rPr lang="ja-JP" altLang="en-US" dirty="0">
                <a:latin typeface="Meiryo UI" panose="020B0604030504040204" pitchFamily="50" charset="-128"/>
              </a:rPr>
              <a:t>３．</a:t>
            </a:r>
            <a:r>
              <a:rPr lang="ja-JP" altLang="en-US" dirty="0">
                <a:latin typeface="Meiryo UI" panose="020B0604030504040204" pitchFamily="50" charset="-128"/>
                <a:ea typeface="Meiryo UI" panose="020B0604030504040204" pitchFamily="50" charset="-128"/>
              </a:rPr>
              <a:t>認証団体が「今後２年間で特に注力する活動・取組」の内容（５</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１１）</a:t>
            </a:r>
          </a:p>
        </p:txBody>
      </p:sp>
      <p:sp>
        <p:nvSpPr>
          <p:cNvPr id="79" name="コンテンツ プレースホルダー 4">
            <a:extLst>
              <a:ext uri="{FF2B5EF4-FFF2-40B4-BE49-F238E27FC236}">
                <a16:creationId xmlns:a16="http://schemas.microsoft.com/office/drawing/2014/main" id="{57263496-DCB6-29EF-4BAE-888D881C7A5B}"/>
              </a:ext>
            </a:extLst>
          </p:cNvPr>
          <p:cNvSpPr>
            <a:spLocks noGrp="1"/>
          </p:cNvSpPr>
          <p:nvPr>
            <p:ph idx="10"/>
          </p:nvPr>
        </p:nvSpPr>
        <p:spPr>
          <a:xfrm>
            <a:off x="446276" y="748205"/>
            <a:ext cx="7965000" cy="466711"/>
          </a:xfrm>
        </p:spPr>
        <p:txBody>
          <a:bodyPr/>
          <a:lstStyle/>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認証団体が「今後２年間で特に注力する活動</a:t>
            </a:r>
            <a:r>
              <a:rPr lang="ja-JP" altLang="en-US" sz="1400" dirty="0">
                <a:latin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取組」を紹介します。</a:t>
            </a:r>
            <a:endParaRPr lang="en-US" altLang="ja-JP" sz="1400"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B4556364-E106-6483-DAE0-203A3B1EC799}"/>
              </a:ext>
            </a:extLst>
          </p:cNvPr>
          <p:cNvSpPr/>
          <p:nvPr/>
        </p:nvSpPr>
        <p:spPr bwMode="auto">
          <a:xfrm>
            <a:off x="97616" y="1342476"/>
            <a:ext cx="3880495" cy="27318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No.</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５：株式会社セブンーイレブン・沖縄</a:t>
            </a:r>
          </a:p>
        </p:txBody>
      </p:sp>
      <p:sp>
        <p:nvSpPr>
          <p:cNvPr id="8" name="正方形/長方形 7">
            <a:extLst>
              <a:ext uri="{FF2B5EF4-FFF2-40B4-BE49-F238E27FC236}">
                <a16:creationId xmlns:a16="http://schemas.microsoft.com/office/drawing/2014/main" id="{2CED32B6-2D9D-878A-7997-31103B39E84A}"/>
              </a:ext>
            </a:extLst>
          </p:cNvPr>
          <p:cNvSpPr/>
          <p:nvPr/>
        </p:nvSpPr>
        <p:spPr bwMode="auto">
          <a:xfrm>
            <a:off x="921628" y="3279256"/>
            <a:ext cx="4605906" cy="900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市民生活に最も近い小売業として、出前事業や体験学習の場（県内高校への職業人講話、小中学生向けの体験入店受け入れ）を提供する。社内外の協力企業と共に環境取り組み施設の見学会や、体験会を実施する。</a:t>
            </a:r>
          </a:p>
        </p:txBody>
      </p:sp>
      <p:sp>
        <p:nvSpPr>
          <p:cNvPr id="10" name="正方形/長方形 9">
            <a:extLst>
              <a:ext uri="{FF2B5EF4-FFF2-40B4-BE49-F238E27FC236}">
                <a16:creationId xmlns:a16="http://schemas.microsoft.com/office/drawing/2014/main" id="{0D879EB6-9681-5DC1-5703-070638933EBE}"/>
              </a:ext>
            </a:extLst>
          </p:cNvPr>
          <p:cNvSpPr/>
          <p:nvPr/>
        </p:nvSpPr>
        <p:spPr bwMode="auto">
          <a:xfrm>
            <a:off x="921628" y="4288933"/>
            <a:ext cx="4605906" cy="900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セブンイレブン店舗へ廃ペットボトル回収機を設置し、お客様を含めた県民全体で参加型のリサイクルを実施・推進する。回収されたペットボトルをペットボトルに再生させ、資源として循環させる「ボトル</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to</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ボトル」を推進する。</a:t>
            </a:r>
          </a:p>
        </p:txBody>
      </p:sp>
      <p:sp>
        <p:nvSpPr>
          <p:cNvPr id="12" name="正方形/長方形 11">
            <a:extLst>
              <a:ext uri="{FF2B5EF4-FFF2-40B4-BE49-F238E27FC236}">
                <a16:creationId xmlns:a16="http://schemas.microsoft.com/office/drawing/2014/main" id="{2B4740EE-FDE8-66BA-A740-1D1D4FEF4360}"/>
              </a:ext>
            </a:extLst>
          </p:cNvPr>
          <p:cNvSpPr/>
          <p:nvPr/>
        </p:nvSpPr>
        <p:spPr bwMode="auto">
          <a:xfrm>
            <a:off x="921628" y="2250725"/>
            <a:ext cx="4605906" cy="900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沖縄黒糖を使用したオリジナル商品を、沖縄県内のセブンイレブン店舗にて販売</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し、沖縄黒糖の継続的な使用とオリジナル商品の開発、使用原材料の拡大を図る</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。商品の企画によっては全国のセブンーイレブン店舗にて販売する体制を構築し、沖縄黒糖の地産地消、消費量拡大を図る。</a:t>
            </a:r>
          </a:p>
        </p:txBody>
      </p:sp>
      <p:sp>
        <p:nvSpPr>
          <p:cNvPr id="14" name="正方形/長方形 13">
            <a:extLst>
              <a:ext uri="{FF2B5EF4-FFF2-40B4-BE49-F238E27FC236}">
                <a16:creationId xmlns:a16="http://schemas.microsoft.com/office/drawing/2014/main" id="{3A5C3D99-7B3E-0EE8-5B8E-0029598EFE7F}"/>
              </a:ext>
            </a:extLst>
          </p:cNvPr>
          <p:cNvSpPr/>
          <p:nvPr/>
        </p:nvSpPr>
        <p:spPr bwMode="auto">
          <a:xfrm>
            <a:off x="95823" y="3277706"/>
            <a:ext cx="785768" cy="900000"/>
          </a:xfrm>
          <a:prstGeom prst="rect">
            <a:avLst/>
          </a:prstGeom>
          <a:solidFill>
            <a:srgbClr val="D6E0FF"/>
          </a:solid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社会</a:t>
            </a:r>
          </a:p>
        </p:txBody>
      </p:sp>
      <p:sp>
        <p:nvSpPr>
          <p:cNvPr id="15" name="正方形/長方形 14">
            <a:extLst>
              <a:ext uri="{FF2B5EF4-FFF2-40B4-BE49-F238E27FC236}">
                <a16:creationId xmlns:a16="http://schemas.microsoft.com/office/drawing/2014/main" id="{F96002CC-2C25-A3CC-AD55-7B1A187DDA17}"/>
              </a:ext>
            </a:extLst>
          </p:cNvPr>
          <p:cNvSpPr/>
          <p:nvPr/>
        </p:nvSpPr>
        <p:spPr bwMode="auto">
          <a:xfrm>
            <a:off x="95823" y="4288933"/>
            <a:ext cx="785768" cy="900000"/>
          </a:xfrm>
          <a:prstGeom prst="rect">
            <a:avLst/>
          </a:prstGeom>
          <a:solidFill>
            <a:srgbClr val="CCFF99"/>
          </a:solid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環境</a:t>
            </a:r>
          </a:p>
        </p:txBody>
      </p:sp>
      <p:sp>
        <p:nvSpPr>
          <p:cNvPr id="18" name="正方形/長方形 17">
            <a:extLst>
              <a:ext uri="{FF2B5EF4-FFF2-40B4-BE49-F238E27FC236}">
                <a16:creationId xmlns:a16="http://schemas.microsoft.com/office/drawing/2014/main" id="{883F1BD7-570C-CD47-5126-91DB6E0FF15B}"/>
              </a:ext>
            </a:extLst>
          </p:cNvPr>
          <p:cNvSpPr/>
          <p:nvPr/>
        </p:nvSpPr>
        <p:spPr bwMode="auto">
          <a:xfrm>
            <a:off x="95823" y="2250723"/>
            <a:ext cx="785768" cy="900000"/>
          </a:xfrm>
          <a:prstGeom prst="rect">
            <a:avLst/>
          </a:prstGeom>
          <a:solidFill>
            <a:srgbClr val="EEBBB8"/>
          </a:solid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経済</a:t>
            </a:r>
          </a:p>
        </p:txBody>
      </p:sp>
      <p:sp>
        <p:nvSpPr>
          <p:cNvPr id="19" name="正方形/長方形 18">
            <a:extLst>
              <a:ext uri="{FF2B5EF4-FFF2-40B4-BE49-F238E27FC236}">
                <a16:creationId xmlns:a16="http://schemas.microsoft.com/office/drawing/2014/main" id="{9C722D2D-F83E-06CB-CA10-83F62D8DBDF8}"/>
              </a:ext>
            </a:extLst>
          </p:cNvPr>
          <p:cNvSpPr/>
          <p:nvPr/>
        </p:nvSpPr>
        <p:spPr bwMode="auto">
          <a:xfrm>
            <a:off x="5567571" y="4292637"/>
            <a:ext cx="2196492" cy="900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沖縄県内の廃ペットボトル</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総回収本数</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E57BF298-7868-656B-E6C7-244D271EC971}"/>
              </a:ext>
            </a:extLst>
          </p:cNvPr>
          <p:cNvSpPr/>
          <p:nvPr/>
        </p:nvSpPr>
        <p:spPr bwMode="auto">
          <a:xfrm>
            <a:off x="5564570" y="2251197"/>
            <a:ext cx="2196492" cy="900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①沖縄県内における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販売アイテム数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②沖縄県内における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沖縄黒糖（原材料）使用量</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5790B3BA-214D-84AD-635B-5A74336FBC55}"/>
              </a:ext>
            </a:extLst>
          </p:cNvPr>
          <p:cNvSpPr/>
          <p:nvPr/>
        </p:nvSpPr>
        <p:spPr bwMode="auto">
          <a:xfrm>
            <a:off x="5564570" y="3287199"/>
            <a:ext cx="2196492" cy="900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年間の出張講話、</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体験学習の回数</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9BDA1081-B8EC-47E2-7650-7B0A5072A002}"/>
              </a:ext>
            </a:extLst>
          </p:cNvPr>
          <p:cNvSpPr/>
          <p:nvPr/>
        </p:nvSpPr>
        <p:spPr bwMode="auto">
          <a:xfrm>
            <a:off x="7820444" y="4292248"/>
            <a:ext cx="1239863" cy="900000"/>
          </a:xfrm>
          <a:prstGeom prst="rect">
            <a:avLst/>
          </a:prstGeom>
          <a:noFill/>
          <a:ln>
            <a:solidFill>
              <a:srgbClr val="CCFF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年度実績を</a:t>
            </a:r>
            <a:endPar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とする</a:t>
            </a:r>
            <a:endPar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実績</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1C601E2E-AE82-F485-215B-31BE669240E5}"/>
              </a:ext>
            </a:extLst>
          </p:cNvPr>
          <p:cNvSpPr/>
          <p:nvPr/>
        </p:nvSpPr>
        <p:spPr bwMode="auto">
          <a:xfrm>
            <a:off x="7817443" y="2250808"/>
            <a:ext cx="1239863" cy="900000"/>
          </a:xfrm>
          <a:prstGeom prst="rect">
            <a:avLst/>
          </a:prstGeom>
          <a:noFill/>
          <a:ln>
            <a:solidFill>
              <a:srgbClr val="EEBBB8"/>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dirty="0">
                <a:solidFill>
                  <a:srgbClr val="0070C0"/>
                </a:solidFill>
                <a:latin typeface="Meiryo UI" panose="020B0604030504040204" pitchFamily="50" charset="-128"/>
                <a:ea typeface="Meiryo UI" panose="020B0604030504040204" pitchFamily="50" charset="-128"/>
              </a:rPr>
              <a:t>①・②ともに</a:t>
            </a:r>
            <a:endParaRPr lang="en-US" altLang="ja-JP" sz="1200" b="1" dirty="0">
              <a:solidFill>
                <a:srgbClr val="0070C0"/>
              </a:solidFill>
              <a:latin typeface="Meiryo UI" panose="020B0604030504040204" pitchFamily="50" charset="-128"/>
              <a:ea typeface="Meiryo UI" panose="020B0604030504040204" pitchFamily="50" charset="-128"/>
            </a:endParaRPr>
          </a:p>
          <a:p>
            <a:pPr algn="ctr"/>
            <a:r>
              <a:rPr lang="en-US" altLang="ja-JP" sz="1200" b="1" dirty="0">
                <a:solidFill>
                  <a:srgbClr val="0070C0"/>
                </a:solidFill>
                <a:latin typeface="Meiryo UI" panose="020B0604030504040204" pitchFamily="50" charset="-128"/>
                <a:ea typeface="Meiryo UI" panose="020B0604030504040204" pitchFamily="50" charset="-128"/>
              </a:rPr>
              <a:t>2023</a:t>
            </a:r>
            <a:r>
              <a:rPr lang="ja-JP" altLang="en-US" sz="1200" b="1" dirty="0">
                <a:solidFill>
                  <a:srgbClr val="0070C0"/>
                </a:solidFill>
                <a:latin typeface="Meiryo UI" panose="020B0604030504040204" pitchFamily="50" charset="-128"/>
                <a:ea typeface="Meiryo UI" panose="020B0604030504040204" pitchFamily="50" charset="-128"/>
              </a:rPr>
              <a:t>年度実績を</a:t>
            </a:r>
            <a:endParaRPr lang="en-US" altLang="ja-JP" sz="1200" b="1" dirty="0">
              <a:solidFill>
                <a:srgbClr val="0070C0"/>
              </a:solidFill>
              <a:latin typeface="Meiryo UI" panose="020B0604030504040204" pitchFamily="50" charset="-128"/>
              <a:ea typeface="Meiryo UI" panose="020B0604030504040204" pitchFamily="50" charset="-128"/>
            </a:endParaRPr>
          </a:p>
          <a:p>
            <a:pPr algn="ctr"/>
            <a:r>
              <a:rPr lang="en-US" altLang="ja-JP" sz="1200" b="1" dirty="0">
                <a:solidFill>
                  <a:srgbClr val="0070C0"/>
                </a:solidFill>
                <a:latin typeface="Meiryo UI" panose="020B0604030504040204" pitchFamily="50" charset="-128"/>
                <a:ea typeface="Meiryo UI" panose="020B0604030504040204" pitchFamily="50" charset="-128"/>
              </a:rPr>
              <a:t>100</a:t>
            </a:r>
            <a:r>
              <a:rPr lang="ja-JP" altLang="en-US" sz="1200" b="1" dirty="0">
                <a:solidFill>
                  <a:srgbClr val="0070C0"/>
                </a:solidFill>
                <a:latin typeface="Meiryo UI" panose="020B0604030504040204" pitchFamily="50" charset="-128"/>
                <a:ea typeface="Meiryo UI" panose="020B0604030504040204" pitchFamily="50" charset="-128"/>
              </a:rPr>
              <a:t>とする</a:t>
            </a:r>
            <a:endParaRPr lang="en-US" altLang="ja-JP" sz="1200" b="1" dirty="0">
              <a:solidFill>
                <a:srgbClr val="0070C0"/>
              </a:solidFill>
              <a:latin typeface="Meiryo UI" panose="020B0604030504040204" pitchFamily="50" charset="-128"/>
              <a:ea typeface="Meiryo UI" panose="020B0604030504040204" pitchFamily="50" charset="-128"/>
            </a:endParaRPr>
          </a:p>
          <a:p>
            <a:pPr algn="ctr"/>
            <a:r>
              <a:rPr lang="ja-JP" altLang="en-US" sz="1200" b="1" dirty="0">
                <a:solidFill>
                  <a:srgbClr val="0070C0"/>
                </a:solidFill>
                <a:latin typeface="Meiryo UI" panose="020B0604030504040204" pitchFamily="50" charset="-128"/>
                <a:ea typeface="Meiryo UI" panose="020B0604030504040204" pitchFamily="50" charset="-128"/>
              </a:rPr>
              <a:t>⇒</a:t>
            </a:r>
            <a:r>
              <a:rPr lang="en-US" altLang="zh-TW" sz="1200" b="1" dirty="0">
                <a:solidFill>
                  <a:srgbClr val="0070C0"/>
                </a:solidFill>
                <a:latin typeface="Meiryo UI" panose="020B0604030504040204" pitchFamily="50" charset="-128"/>
                <a:ea typeface="Meiryo UI" panose="020B0604030504040204" pitchFamily="50" charset="-128"/>
              </a:rPr>
              <a:t>2025</a:t>
            </a:r>
            <a:r>
              <a:rPr lang="zh-TW" altLang="en-US" sz="1200" b="1" dirty="0">
                <a:solidFill>
                  <a:srgbClr val="0070C0"/>
                </a:solidFill>
                <a:latin typeface="Meiryo UI" panose="020B0604030504040204" pitchFamily="50" charset="-128"/>
                <a:ea typeface="Meiryo UI" panose="020B0604030504040204" pitchFamily="50" charset="-128"/>
              </a:rPr>
              <a:t>年</a:t>
            </a:r>
            <a:r>
              <a:rPr lang="ja-JP" altLang="en-US" sz="1200" b="1" dirty="0">
                <a:solidFill>
                  <a:srgbClr val="0070C0"/>
                </a:solidFill>
                <a:latin typeface="Meiryo UI" panose="020B0604030504040204" pitchFamily="50" charset="-128"/>
                <a:ea typeface="Meiryo UI" panose="020B0604030504040204" pitchFamily="50" charset="-128"/>
              </a:rPr>
              <a:t>度</a:t>
            </a:r>
            <a:endParaRPr lang="en-US" altLang="ja-JP" sz="1200" b="1" dirty="0">
              <a:solidFill>
                <a:srgbClr val="0070C0"/>
              </a:solidFill>
              <a:latin typeface="Meiryo UI" panose="020B0604030504040204" pitchFamily="50" charset="-128"/>
              <a:ea typeface="Meiryo UI" panose="020B0604030504040204" pitchFamily="50" charset="-128"/>
            </a:endParaRPr>
          </a:p>
          <a:p>
            <a:pPr algn="ctr"/>
            <a:r>
              <a:rPr lang="zh-TW" altLang="en-US" sz="1200" b="1" dirty="0">
                <a:solidFill>
                  <a:srgbClr val="0070C0"/>
                </a:solidFill>
                <a:latin typeface="Meiryo UI" panose="020B0604030504040204" pitchFamily="50" charset="-128"/>
                <a:ea typeface="Meiryo UI" panose="020B0604030504040204" pitchFamily="50" charset="-128"/>
              </a:rPr>
              <a:t>実績</a:t>
            </a:r>
            <a:r>
              <a:rPr lang="en-US" altLang="zh-TW" sz="1200" b="1" dirty="0">
                <a:solidFill>
                  <a:srgbClr val="0070C0"/>
                </a:solidFill>
                <a:latin typeface="Meiryo UI" panose="020B0604030504040204" pitchFamily="50" charset="-128"/>
                <a:ea typeface="Meiryo UI" panose="020B0604030504040204" pitchFamily="50" charset="-128"/>
              </a:rPr>
              <a:t>135</a:t>
            </a:r>
            <a:r>
              <a:rPr lang="zh-TW" altLang="en-US" sz="1200" b="1" dirty="0">
                <a:solidFill>
                  <a:srgbClr val="0070C0"/>
                </a:solidFill>
                <a:latin typeface="Meiryo UI" panose="020B0604030504040204" pitchFamily="50" charset="-128"/>
                <a:ea typeface="Meiryo UI" panose="020B0604030504040204" pitchFamily="50" charset="-128"/>
              </a:rPr>
              <a:t>％以上</a:t>
            </a:r>
            <a:endParaRPr lang="en-US" altLang="ja-JP" sz="1200" b="1" dirty="0">
              <a:solidFill>
                <a:srgbClr val="0070C0"/>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F72C9182-E70E-B53C-D25D-FD8A51A33D73}"/>
              </a:ext>
            </a:extLst>
          </p:cNvPr>
          <p:cNvSpPr/>
          <p:nvPr/>
        </p:nvSpPr>
        <p:spPr bwMode="auto">
          <a:xfrm>
            <a:off x="7817443" y="3286810"/>
            <a:ext cx="1239863" cy="900000"/>
          </a:xfrm>
          <a:prstGeom prst="rect">
            <a:avLst/>
          </a:prstGeom>
          <a:noFill/>
          <a:ln>
            <a:solidFill>
              <a:srgbClr val="D6E0F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2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CD3A4EF9-EB2E-B070-438C-4256DC451DCC}"/>
              </a:ext>
            </a:extLst>
          </p:cNvPr>
          <p:cNvSpPr txBox="1"/>
          <p:nvPr/>
        </p:nvSpPr>
        <p:spPr>
          <a:xfrm>
            <a:off x="94597" y="1852753"/>
            <a:ext cx="5431712"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取組概要</a:t>
            </a:r>
          </a:p>
        </p:txBody>
      </p:sp>
      <p:sp>
        <p:nvSpPr>
          <p:cNvPr id="26" name="テキスト ボックス 25">
            <a:extLst>
              <a:ext uri="{FF2B5EF4-FFF2-40B4-BE49-F238E27FC236}">
                <a16:creationId xmlns:a16="http://schemas.microsoft.com/office/drawing/2014/main" id="{FA57F446-FEB1-2C4E-8953-BFDD617AC2D6}"/>
              </a:ext>
            </a:extLst>
          </p:cNvPr>
          <p:cNvSpPr txBox="1"/>
          <p:nvPr/>
        </p:nvSpPr>
        <p:spPr>
          <a:xfrm>
            <a:off x="5567571" y="1852753"/>
            <a:ext cx="3478814" cy="324000"/>
          </a:xfrm>
          <a:prstGeom prst="rect">
            <a:avLst/>
          </a:prstGeom>
          <a:solidFill>
            <a:schemeClr val="accent1">
              <a:lumMod val="90000"/>
              <a:lumOff val="10000"/>
            </a:schemeClr>
          </a:solidFill>
          <a:ln w="19050">
            <a:solidFill>
              <a:schemeClr val="accent1"/>
            </a:solidFill>
          </a:ln>
        </p:spPr>
        <p:txBody>
          <a:bodyPr wrap="square" rtlCol="0" anchor="ctr" anchorCtr="1">
            <a:noAutofit/>
          </a:bodyPr>
          <a:lstStyle/>
          <a:p>
            <a:pPr algn="l"/>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今後２年間の</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KPI</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02120410"/>
      </p:ext>
    </p:extLst>
  </p:cSld>
  <p:clrMapOvr>
    <a:masterClrMapping/>
  </p:clrMapOvr>
</p:sld>
</file>

<file path=ppt/theme/theme1.xml><?xml version="1.0" encoding="utf-8"?>
<a:theme xmlns:a="http://schemas.openxmlformats.org/drawingml/2006/main" name="ABeam_PPT-Template_WH_JP_4-3">
  <a:themeElements>
    <a:clrScheme name="ユーザー定義 8">
      <a:dk1>
        <a:srgbClr val="000000"/>
      </a:dk1>
      <a:lt1>
        <a:srgbClr val="FFFFFF"/>
      </a:lt1>
      <a:dk2>
        <a:srgbClr val="FFFFFF"/>
      </a:dk2>
      <a:lt2>
        <a:srgbClr val="000000"/>
      </a:lt2>
      <a:accent1>
        <a:srgbClr val="001964"/>
      </a:accent1>
      <a:accent2>
        <a:srgbClr val="7D6E59"/>
      </a:accent2>
      <a:accent3>
        <a:srgbClr val="F0EBE3"/>
      </a:accent3>
      <a:accent4>
        <a:srgbClr val="333333"/>
      </a:accent4>
      <a:accent5>
        <a:srgbClr val="C8BEAA"/>
      </a:accent5>
      <a:accent6>
        <a:srgbClr val="FFFFFF"/>
      </a:accent6>
      <a:hlink>
        <a:srgbClr val="001964"/>
      </a:hlink>
      <a:folHlink>
        <a:srgbClr val="001964"/>
      </a:folHlink>
    </a:clrScheme>
    <a:fontScheme name="ABeam">
      <a:majorFont>
        <a:latin typeface="Segoe UI"/>
        <a:ea typeface="游ゴシック"/>
        <a:cs typeface=""/>
      </a:majorFont>
      <a:minorFont>
        <a:latin typeface="Segoe UI"/>
        <a:ea typeface="游ゴシック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0EBE3"/>
        </a:solidFill>
        <a:ln w="3175" cap="flat" cmpd="sng" algn="ctr">
          <a:noFill/>
          <a:prstDash val="solid"/>
          <a:round/>
          <a:headEnd type="none" w="med" len="med"/>
          <a:tailEnd type="none" w="med" len="med"/>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600" dirty="0" err="1" smtClean="0">
            <a:cs typeface="Meiryo UI" panose="020B0604030504040204" pitchFamily="50" charset="-128"/>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20000"/>
          </a:lnSpc>
          <a:spcBef>
            <a:spcPct val="4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none" rtlCol="0">
        <a:spAutoFit/>
      </a:bodyPr>
      <a:lstStyle>
        <a:defPPr algn="l">
          <a:defRPr kumimoji="1" sz="1650" dirty="0" smtClean="0">
            <a:latin typeface="Segoe UI" panose="020B0502040204020203" pitchFamily="34" charset="0"/>
            <a:cs typeface="Meiryo UI" panose="020B0604030504040204" pitchFamily="50" charset="-128"/>
          </a:defRPr>
        </a:defPPr>
      </a:lstStyle>
    </a:txDef>
  </a:objectDefaults>
  <a:extraClrSchemeLst>
    <a:extraClrScheme>
      <a:clrScheme name="ABeam_Basic 1">
        <a:dk1>
          <a:srgbClr val="000000"/>
        </a:dk1>
        <a:lt1>
          <a:srgbClr val="FFFFFF"/>
        </a:lt1>
        <a:dk2>
          <a:srgbClr val="FFFFFF"/>
        </a:dk2>
        <a:lt2>
          <a:srgbClr val="363636"/>
        </a:lt2>
        <a:accent1>
          <a:srgbClr val="D9E5EC"/>
        </a:accent1>
        <a:accent2>
          <a:srgbClr val="3FA6CC"/>
        </a:accent2>
        <a:accent3>
          <a:srgbClr val="FFFFFF"/>
        </a:accent3>
        <a:accent4>
          <a:srgbClr val="000000"/>
        </a:accent4>
        <a:accent5>
          <a:srgbClr val="E9F0F4"/>
        </a:accent5>
        <a:accent6>
          <a:srgbClr val="3896B9"/>
        </a:accent6>
        <a:hlink>
          <a:srgbClr val="4589AF"/>
        </a:hlink>
        <a:folHlink>
          <a:srgbClr val="8FB5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Beam_PPT-Template_WH_JP_4-3" id="{B556294F-49FC-4665-912D-05DBA11E7FAC}" vid="{339BE720-16F7-40A7-8206-CC43134DA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ABeam_PPT-Template_WH_JP_4-3</Template>
  <TotalTime>27967</TotalTime>
  <Words>4590</Words>
  <Application>Microsoft Office PowerPoint</Application>
  <PresentationFormat>画面に合わせる (4:3)</PresentationFormat>
  <Paragraphs>492</Paragraphs>
  <Slides>15</Slides>
  <Notes>15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15</vt:i4>
      </vt:variant>
    </vt:vector>
  </HeadingPairs>
  <TitlesOfParts>
    <vt:vector size="24" baseType="lpstr">
      <vt:lpstr>Meiryo UI</vt:lpstr>
      <vt:lpstr>Yu Gothic</vt:lpstr>
      <vt:lpstr>Yu Gothic</vt:lpstr>
      <vt:lpstr>游ゴシック Medium</vt:lpstr>
      <vt:lpstr>游ゴシック Medium</vt:lpstr>
      <vt:lpstr>Arial</vt:lpstr>
      <vt:lpstr>Segoe UI</vt:lpstr>
      <vt:lpstr>Wingdings</vt:lpstr>
      <vt:lpstr>ABeam_PPT-Template_WH_JP_4-3</vt:lpstr>
      <vt:lpstr>【令和５年度おきなわSDGs認証制度】 令和５年度認証の結果及び認証団体の 取組概要について  </vt:lpstr>
      <vt:lpstr>１．令和５年度おきなわSDGs認証制度の概要（１／２）</vt:lpstr>
      <vt:lpstr>１．令和５年度おきなわSDGs認証制度の概要（２／２）</vt:lpstr>
      <vt:lpstr>２．令和５年度の認証申請審査の結果</vt:lpstr>
      <vt:lpstr>３．認証団体が「今後２年間で特に注力する活動・取組」の内容（１/１１）</vt:lpstr>
      <vt:lpstr>３．認証団体が「今後２年間で特に注力する活動・取組」の内容（２/１１）</vt:lpstr>
      <vt:lpstr>３．認証団体が「今後２年間で特に注力する活動・取組」の内容（３/１１）</vt:lpstr>
      <vt:lpstr>３．認証団体が「今後２年間で特に注力する活動・取組」の内容（４/１１）</vt:lpstr>
      <vt:lpstr>３．認証団体が「今後２年間で特に注力する活動・取組」の内容（５/１１）</vt:lpstr>
      <vt:lpstr>３．認証団体が「今後２年間で特に注力する活動・取組」の内容（６/１１）</vt:lpstr>
      <vt:lpstr>３．認証団体が「今後２年間で特に注力する活動・取組」の内容（７/１１）</vt:lpstr>
      <vt:lpstr>３．認証団体が「今後２年間で特に注力する活動・取組」の内容（８/１１）</vt:lpstr>
      <vt:lpstr>３．認証団体が「今後２年間で特に注力する活動・取組」の内容（９/１１）</vt:lpstr>
      <vt:lpstr>３．認証団体が「今後２年間で特に注力する活動・取組」の内容（10/11）</vt:lpstr>
      <vt:lpstr>３．認証団体が「今後２年間で特に注力する活動・取組」の内容（11/11）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令和５年度 おきなわSDGs認証制度 公表用資料（案）  </dc:title>
  <cp:lastModifiedBy>Maki, Hiyori (JP - AB 槙 ひより)</cp:lastModifiedBy>
  <cp:revision>8</cp:revision>
  <dcterms:created xsi:type="dcterms:W3CDTF">2023-06-12T07:24:53Z</dcterms:created>
  <dcterms:modified xsi:type="dcterms:W3CDTF">2024-02-19T08:18:46Z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6fffe2-e74d-4f21-833f-6f054a10cb50_Enabled">
    <vt:lpwstr>true</vt:lpwstr>
  </property>
  <property fmtid="{D5CDD505-2E9C-101B-9397-08002B2CF9AE}" pid="3" name="MSIP_Label_436fffe2-e74d-4f21-833f-6f054a10cb50_SetDate">
    <vt:lpwstr>2023-06-18T03:39:33Z</vt:lpwstr>
  </property>
  <property fmtid="{D5CDD505-2E9C-101B-9397-08002B2CF9AE}" pid="4" name="MSIP_Label_436fffe2-e74d-4f21-833f-6f054a10cb50_Method">
    <vt:lpwstr>Privileged</vt:lpwstr>
  </property>
  <property fmtid="{D5CDD505-2E9C-101B-9397-08002B2CF9AE}" pid="5" name="MSIP_Label_436fffe2-e74d-4f21-833f-6f054a10cb50_Name">
    <vt:lpwstr>436fffe2-e74d-4f21-833f-6f054a10cb50</vt:lpwstr>
  </property>
  <property fmtid="{D5CDD505-2E9C-101B-9397-08002B2CF9AE}" pid="6" name="MSIP_Label_436fffe2-e74d-4f21-833f-6f054a10cb50_SiteId">
    <vt:lpwstr>a4dd5294-24e4-4102-8420-cb86d0baae1e</vt:lpwstr>
  </property>
  <property fmtid="{D5CDD505-2E9C-101B-9397-08002B2CF9AE}" pid="7" name="MSIP_Label_436fffe2-e74d-4f21-833f-6f054a10cb50_ActionId">
    <vt:lpwstr>6b30e4dd-c402-494b-a763-35ee2dc3a4d3</vt:lpwstr>
  </property>
  <property fmtid="{D5CDD505-2E9C-101B-9397-08002B2CF9AE}" pid="8" name="MSIP_Label_436fffe2-e74d-4f21-833f-6f054a10cb50_ContentBits">
    <vt:lpwstr>0</vt:lpwstr>
  </property>
</Properties>
</file>