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71" r:id="rId2"/>
    <p:sldId id="270" r:id="rId3"/>
    <p:sldId id="272" r:id="rId4"/>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5" d="100"/>
          <a:sy n="85" d="100"/>
        </p:scale>
        <p:origin x="1205" y="5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Shape 40">
            <a:extLst>
              <a:ext uri="{FF2B5EF4-FFF2-40B4-BE49-F238E27FC236}">
                <a16:creationId xmlns:a16="http://schemas.microsoft.com/office/drawing/2014/main" id="{0197908E-2FBF-F3A3-BE89-3E20643558D1}"/>
              </a:ext>
            </a:extLst>
          </p:cNvPr>
          <p:cNvSpPr txBox="1">
            <a:spLocks/>
          </p:cNvSpPr>
          <p:nvPr userDrawn="1"/>
        </p:nvSpPr>
        <p:spPr>
          <a:xfrm>
            <a:off x="4748518" y="6455569"/>
            <a:ext cx="426720" cy="230980"/>
          </a:xfrm>
          <a:prstGeom prst="rect">
            <a:avLst/>
          </a:prstGeom>
          <a:noFill/>
          <a:ln>
            <a:noFill/>
          </a:ln>
        </p:spPr>
        <p:txBody>
          <a:bodyPr vert="horz" lIns="91425" tIns="91425" rIns="91425" bIns="36000"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rgbClr val="000000"/>
              </a:buClr>
              <a:buSzPct val="25000"/>
              <a:buFont typeface="Arial"/>
              <a:buNone/>
            </a:pPr>
            <a:fld id="{00000000-1234-1234-1234-123412341234}" type="slidenum">
              <a:rPr lang="en-US" altLang="ja" sz="1100" smtClean="0">
                <a:solidFill>
                  <a:schemeClr val="tx1"/>
                </a:solidFill>
                <a:latin typeface="Meiryo UI" panose="020B0604030504040204" pitchFamily="50" charset="-128"/>
                <a:ea typeface="Meiryo UI" panose="020B0604030504040204" pitchFamily="50" charset="-128"/>
                <a:cs typeface="Shonar Bangla" panose="020B0502040204020203" pitchFamily="18" charset="0"/>
                <a:sym typeface="Arial"/>
              </a:rPr>
              <a:pPr algn="ctr">
                <a:buClr>
                  <a:srgbClr val="000000"/>
                </a:buClr>
                <a:buSzPct val="25000"/>
                <a:buFont typeface="Arial"/>
                <a:buNone/>
              </a:pPr>
              <a:t>‹#›</a:t>
            </a:fld>
            <a:endParaRPr lang="ja" sz="1100" dirty="0">
              <a:solidFill>
                <a:schemeClr val="tx1"/>
              </a:solidFill>
              <a:latin typeface="Meiryo UI" panose="020B0604030504040204" pitchFamily="50" charset="-128"/>
              <a:ea typeface="Meiryo UI" panose="020B0604030504040204" pitchFamily="50" charset="-128"/>
              <a:cs typeface="Shonar Bangla" panose="020B0502040204020203" pitchFamily="18" charset="0"/>
              <a:sym typeface="Arial"/>
            </a:endParaRPr>
          </a:p>
        </p:txBody>
      </p:sp>
    </p:spTree>
    <p:extLst>
      <p:ext uri="{BB962C8B-B14F-4D97-AF65-F5344CB8AC3E}">
        <p14:creationId xmlns:p14="http://schemas.microsoft.com/office/powerpoint/2010/main" val="948142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322492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166062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206903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363013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421925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86353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92294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186954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98465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8461C9-D28A-46D0-AE15-2BD13B12D654}" type="datetimeFigureOut">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127869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461C9-D28A-46D0-AE15-2BD13B12D654}" type="datetimeFigureOut">
              <a:rPr kumimoji="1" lang="ja-JP" altLang="en-US" smtClean="0"/>
              <a:t>2023/11/24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B23CF-A648-4D21-A4A2-67506E4A6B5F}" type="slidenum">
              <a:rPr kumimoji="1" lang="ja-JP" altLang="en-US" smtClean="0"/>
              <a:t>‹#›</a:t>
            </a:fld>
            <a:endParaRPr kumimoji="1" lang="ja-JP" altLang="en-US"/>
          </a:p>
        </p:txBody>
      </p:sp>
    </p:spTree>
    <p:extLst>
      <p:ext uri="{BB962C8B-B14F-4D97-AF65-F5344CB8AC3E}">
        <p14:creationId xmlns:p14="http://schemas.microsoft.com/office/powerpoint/2010/main" val="3684567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00CDAED-51D7-1245-B0AE-61375D140355}"/>
              </a:ext>
            </a:extLst>
          </p:cNvPr>
          <p:cNvGraphicFramePr>
            <a:graphicFrameLocks noGrp="1"/>
          </p:cNvGraphicFramePr>
          <p:nvPr>
            <p:extLst>
              <p:ext uri="{D42A27DB-BD31-4B8C-83A1-F6EECF244321}">
                <p14:modId xmlns:p14="http://schemas.microsoft.com/office/powerpoint/2010/main" val="3152603431"/>
              </p:ext>
            </p:extLst>
          </p:nvPr>
        </p:nvGraphicFramePr>
        <p:xfrm>
          <a:off x="279400" y="527524"/>
          <a:ext cx="9324593" cy="6012125"/>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892109951"/>
                    </a:ext>
                  </a:extLst>
                </a:gridCol>
                <a:gridCol w="1677941">
                  <a:extLst>
                    <a:ext uri="{9D8B030D-6E8A-4147-A177-3AD203B41FA5}">
                      <a16:colId xmlns:a16="http://schemas.microsoft.com/office/drawing/2014/main" val="1150959428"/>
                    </a:ext>
                  </a:extLst>
                </a:gridCol>
                <a:gridCol w="1506071">
                  <a:extLst>
                    <a:ext uri="{9D8B030D-6E8A-4147-A177-3AD203B41FA5}">
                      <a16:colId xmlns:a16="http://schemas.microsoft.com/office/drawing/2014/main" val="2377209122"/>
                    </a:ext>
                  </a:extLst>
                </a:gridCol>
                <a:gridCol w="1846729">
                  <a:extLst>
                    <a:ext uri="{9D8B030D-6E8A-4147-A177-3AD203B41FA5}">
                      <a16:colId xmlns:a16="http://schemas.microsoft.com/office/drawing/2014/main" val="2500510433"/>
                    </a:ext>
                  </a:extLst>
                </a:gridCol>
                <a:gridCol w="2781852">
                  <a:extLst>
                    <a:ext uri="{9D8B030D-6E8A-4147-A177-3AD203B41FA5}">
                      <a16:colId xmlns:a16="http://schemas.microsoft.com/office/drawing/2014/main" val="2557133189"/>
                    </a:ext>
                  </a:extLst>
                </a:gridCol>
              </a:tblGrid>
              <a:tr h="438456">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発表者の情報</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36731898"/>
                  </a:ext>
                </a:extLst>
              </a:tr>
              <a:tr h="258683">
                <a:tc rowSpan="2">
                  <a:txBody>
                    <a:bodyPr/>
                    <a:lstStyle/>
                    <a:p>
                      <a:pPr algn="ctr"/>
                      <a:r>
                        <a:rPr kumimoji="1" lang="ja-JP" altLang="en-US" sz="1200" b="1" dirty="0">
                          <a:latin typeface="Meiryo UI" panose="020B0604030504040204" pitchFamily="50" charset="-128"/>
                          <a:ea typeface="Meiryo UI" panose="020B0604030504040204" pitchFamily="50" charset="-128"/>
                        </a:rPr>
                        <a:t>情報</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業種／活動概要</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b="1" dirty="0">
                          <a:latin typeface="Meiryo UI" panose="020B0604030504040204" pitchFamily="50" charset="-128"/>
                          <a:ea typeface="Meiryo UI" panose="020B0604030504040204" pitchFamily="50" charset="-128"/>
                        </a:rPr>
                        <a:t>所在地／主な活動拠点</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96079872"/>
                  </a:ext>
                </a:extLst>
              </a:tr>
              <a:tr h="258683">
                <a:tc vMerge="1">
                  <a:txBody>
                    <a:bodyPr/>
                    <a:lstStyle/>
                    <a:p>
                      <a:endParaRPr kumimoji="1" lang="ja-JP" altLang="en-US"/>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社員数／メンバー数</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b="1" dirty="0">
                          <a:latin typeface="Meiryo UI" panose="020B0604030504040204" pitchFamily="50" charset="-128"/>
                          <a:ea typeface="Meiryo UI" panose="020B0604030504040204" pitchFamily="50" charset="-128"/>
                        </a:rPr>
                        <a:t>会員分類</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8170048"/>
                  </a:ext>
                </a:extLst>
              </a:tr>
              <a:tr h="1139942">
                <a:tc>
                  <a:txBody>
                    <a:bodyPr/>
                    <a:lstStyle/>
                    <a:p>
                      <a:pPr algn="ctr"/>
                      <a:r>
                        <a:rPr kumimoji="1" lang="ja-JP" altLang="en-US" sz="1200" b="1" dirty="0">
                          <a:latin typeface="Meiryo UI" panose="020B0604030504040204" pitchFamily="50" charset="-128"/>
                          <a:ea typeface="Meiryo UI" panose="020B0604030504040204" pitchFamily="50" charset="-128"/>
                        </a:rPr>
                        <a:t>主な</a:t>
                      </a:r>
                      <a:r>
                        <a:rPr kumimoji="1" lang="en-US" altLang="ja-JP" sz="1200" b="1" dirty="0">
                          <a:latin typeface="Meiryo UI" panose="020B0604030504040204" pitchFamily="50" charset="-128"/>
                          <a:ea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rPr>
                        <a:t>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取り組み</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78591"/>
                  </a:ext>
                </a:extLst>
              </a:tr>
              <a:tr h="2865096">
                <a:tc>
                  <a:txBody>
                    <a:bodyPr/>
                    <a:lstStyle/>
                    <a:p>
                      <a:pPr algn="ctr"/>
                      <a:r>
                        <a:rPr kumimoji="1" lang="ja-JP" altLang="en-US" sz="1200" b="1" dirty="0">
                          <a:latin typeface="Meiryo UI" panose="020B0604030504040204" pitchFamily="50" charset="-128"/>
                          <a:ea typeface="Meiryo UI" panose="020B0604030504040204" pitchFamily="50" charset="-128"/>
                        </a:rPr>
                        <a:t>テーマ</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わたし、困ってます！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8421539"/>
                  </a:ext>
                </a:extLst>
              </a:tr>
              <a:tr h="1019991">
                <a:tc>
                  <a:txBody>
                    <a:bodyPr/>
                    <a:lstStyle/>
                    <a:p>
                      <a:pPr algn="ctr"/>
                      <a:r>
                        <a:rPr kumimoji="1" lang="ja-JP" altLang="en-US" sz="1200" b="1" dirty="0">
                          <a:latin typeface="Meiryo UI" panose="020B0604030504040204" pitchFamily="50" charset="-128"/>
                          <a:ea typeface="Meiryo UI" panose="020B0604030504040204" pitchFamily="50" charset="-128"/>
                        </a:rPr>
                        <a:t>その他</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参加者へ</a:t>
                      </a:r>
                      <a:r>
                        <a:rPr kumimoji="1" lang="en-US" altLang="ja-JP" sz="1050" b="1" dirty="0">
                          <a:latin typeface="Meiryo UI" panose="020B0604030504040204" pitchFamily="50" charset="-128"/>
                          <a:ea typeface="Meiryo UI" panose="020B0604030504040204" pitchFamily="50" charset="-128"/>
                        </a:rPr>
                        <a:t>PR</a:t>
                      </a:r>
                      <a:r>
                        <a:rPr kumimoji="1" lang="ja-JP" altLang="en-US" sz="1050" b="1" dirty="0">
                          <a:latin typeface="Meiryo UI" panose="020B0604030504040204" pitchFamily="50" charset="-128"/>
                          <a:ea typeface="Meiryo UI" panose="020B0604030504040204" pitchFamily="50" charset="-128"/>
                        </a:rPr>
                        <a:t>したいことなど、なんでも</a:t>
                      </a:r>
                      <a:r>
                        <a:rPr kumimoji="1" lang="en-US" altLang="ja-JP" sz="1050" b="1" dirty="0">
                          <a:latin typeface="Meiryo UI" panose="020B0604030504040204" pitchFamily="50" charset="-128"/>
                          <a:ea typeface="Meiryo UI" panose="020B0604030504040204" pitchFamily="50" charset="-128"/>
                        </a:rPr>
                        <a:t>OK</a:t>
                      </a:r>
                      <a:r>
                        <a:rPr kumimoji="1" lang="ja-JP" altLang="en-US" sz="1050" b="1" dirty="0">
                          <a:latin typeface="Meiryo UI" panose="020B0604030504040204" pitchFamily="50" charset="-128"/>
                          <a:ea typeface="Meiryo UI" panose="020B0604030504040204" pitchFamily="50" charset="-128"/>
                        </a:rPr>
                        <a:t>です。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6828925"/>
                  </a:ext>
                </a:extLst>
              </a:tr>
            </a:tbl>
          </a:graphicData>
        </a:graphic>
      </p:graphicFrame>
      <p:sp>
        <p:nvSpPr>
          <p:cNvPr id="3" name="テキスト ボックス 2">
            <a:extLst>
              <a:ext uri="{FF2B5EF4-FFF2-40B4-BE49-F238E27FC236}">
                <a16:creationId xmlns:a16="http://schemas.microsoft.com/office/drawing/2014/main" id="{6467A7B1-1D8E-BC00-14DF-F0ABB48F3221}"/>
              </a:ext>
            </a:extLst>
          </p:cNvPr>
          <p:cNvSpPr txBox="1"/>
          <p:nvPr/>
        </p:nvSpPr>
        <p:spPr>
          <a:xfrm>
            <a:off x="189752" y="116543"/>
            <a:ext cx="424927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▼申込シート</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549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00CDAED-51D7-1245-B0AE-61375D140355}"/>
              </a:ext>
            </a:extLst>
          </p:cNvPr>
          <p:cNvGraphicFramePr>
            <a:graphicFrameLocks noGrp="1"/>
          </p:cNvGraphicFramePr>
          <p:nvPr>
            <p:extLst>
              <p:ext uri="{D42A27DB-BD31-4B8C-83A1-F6EECF244321}">
                <p14:modId xmlns:p14="http://schemas.microsoft.com/office/powerpoint/2010/main" val="2017096229"/>
              </p:ext>
            </p:extLst>
          </p:nvPr>
        </p:nvGraphicFramePr>
        <p:xfrm>
          <a:off x="279400" y="527524"/>
          <a:ext cx="9324593" cy="6025676"/>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892109951"/>
                    </a:ext>
                  </a:extLst>
                </a:gridCol>
                <a:gridCol w="1677941">
                  <a:extLst>
                    <a:ext uri="{9D8B030D-6E8A-4147-A177-3AD203B41FA5}">
                      <a16:colId xmlns:a16="http://schemas.microsoft.com/office/drawing/2014/main" val="1150959428"/>
                    </a:ext>
                  </a:extLst>
                </a:gridCol>
                <a:gridCol w="1506071">
                  <a:extLst>
                    <a:ext uri="{9D8B030D-6E8A-4147-A177-3AD203B41FA5}">
                      <a16:colId xmlns:a16="http://schemas.microsoft.com/office/drawing/2014/main" val="2377209122"/>
                    </a:ext>
                  </a:extLst>
                </a:gridCol>
                <a:gridCol w="1846729">
                  <a:extLst>
                    <a:ext uri="{9D8B030D-6E8A-4147-A177-3AD203B41FA5}">
                      <a16:colId xmlns:a16="http://schemas.microsoft.com/office/drawing/2014/main" val="2500510433"/>
                    </a:ext>
                  </a:extLst>
                </a:gridCol>
                <a:gridCol w="2781852">
                  <a:extLst>
                    <a:ext uri="{9D8B030D-6E8A-4147-A177-3AD203B41FA5}">
                      <a16:colId xmlns:a16="http://schemas.microsoft.com/office/drawing/2014/main" val="2557133189"/>
                    </a:ext>
                  </a:extLst>
                </a:gridCol>
              </a:tblGrid>
              <a:tr h="456255">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発表者の情報</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株式会社</a:t>
                      </a:r>
                      <a:r>
                        <a:rPr kumimoji="1" lang="en-US" altLang="ja-JP" sz="1200" b="0" dirty="0">
                          <a:solidFill>
                            <a:schemeClr val="tx1"/>
                          </a:solidFill>
                          <a:latin typeface="Meiryo UI" panose="020B0604030504040204" pitchFamily="50" charset="-128"/>
                          <a:ea typeface="Meiryo UI" panose="020B0604030504040204" pitchFamily="50" charset="-128"/>
                        </a:rPr>
                        <a:t>SDGs</a:t>
                      </a:r>
                      <a:r>
                        <a:rPr kumimoji="1" lang="ja-JP" altLang="en-US" sz="1200" b="0" dirty="0">
                          <a:solidFill>
                            <a:schemeClr val="tx1"/>
                          </a:solidFill>
                          <a:latin typeface="Meiryo UI" panose="020B0604030504040204" pitchFamily="50" charset="-128"/>
                          <a:ea typeface="Meiryo UI" panose="020B0604030504040204" pitchFamily="50" charset="-128"/>
                        </a:rPr>
                        <a:t>パートナー　沖縄支店　総務部　比嘉 太郎（ひが たろう）</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36731898"/>
                  </a:ext>
                </a:extLst>
              </a:tr>
              <a:tr h="285456">
                <a:tc rowSpan="2">
                  <a:txBody>
                    <a:bodyPr/>
                    <a:lstStyle/>
                    <a:p>
                      <a:pPr algn="ctr"/>
                      <a:r>
                        <a:rPr kumimoji="1" lang="ja-JP" altLang="en-US" sz="1200" b="1" dirty="0">
                          <a:latin typeface="Meiryo UI" panose="020B0604030504040204" pitchFamily="50" charset="-128"/>
                          <a:ea typeface="Meiryo UI" panose="020B0604030504040204" pitchFamily="50" charset="-128"/>
                        </a:rPr>
                        <a:t>情報</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業種／活動概要</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建設業</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b="1" dirty="0">
                          <a:latin typeface="Meiryo UI" panose="020B0604030504040204" pitchFamily="50" charset="-128"/>
                          <a:ea typeface="Meiryo UI" panose="020B0604030504040204" pitchFamily="50" charset="-128"/>
                        </a:rPr>
                        <a:t>所在地／主な活動拠点</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浦添市</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96079872"/>
                  </a:ext>
                </a:extLst>
              </a:tr>
              <a:tr h="285456">
                <a:tc vMerge="1">
                  <a:txBody>
                    <a:bodyPr/>
                    <a:lstStyle/>
                    <a:p>
                      <a:endParaRPr kumimoji="1" lang="ja-JP" altLang="en-US"/>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社員数／メンバー数</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r>
                        <a:rPr kumimoji="1" lang="en-US" altLang="ja-JP" sz="1200" b="0" dirty="0">
                          <a:latin typeface="Meiryo UI" panose="020B0604030504040204" pitchFamily="50" charset="-128"/>
                          <a:ea typeface="Meiryo UI" panose="020B0604030504040204" pitchFamily="50" charset="-128"/>
                        </a:rPr>
                        <a:t>52</a:t>
                      </a:r>
                      <a:r>
                        <a:rPr kumimoji="1" lang="ja-JP" altLang="en-US" sz="1200" b="0" dirty="0">
                          <a:latin typeface="Meiryo UI" panose="020B0604030504040204" pitchFamily="50" charset="-128"/>
                          <a:ea typeface="Meiryo UI" panose="020B0604030504040204" pitchFamily="50" charset="-128"/>
                        </a:rPr>
                        <a:t>名</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b="1" dirty="0">
                          <a:latin typeface="Meiryo UI" panose="020B0604030504040204" pitchFamily="50" charset="-128"/>
                          <a:ea typeface="Meiryo UI" panose="020B0604030504040204" pitchFamily="50" charset="-128"/>
                        </a:rPr>
                        <a:t>会員分類</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おきなわ</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パートナー</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8170048"/>
                  </a:ext>
                </a:extLst>
              </a:tr>
              <a:tr h="1754214">
                <a:tc>
                  <a:txBody>
                    <a:bodyPr/>
                    <a:lstStyle/>
                    <a:p>
                      <a:pPr algn="ctr"/>
                      <a:r>
                        <a:rPr kumimoji="1" lang="ja-JP" altLang="en-US" sz="1200" b="1" dirty="0">
                          <a:latin typeface="Meiryo UI" panose="020B0604030504040204" pitchFamily="50" charset="-128"/>
                          <a:ea typeface="Meiryo UI" panose="020B0604030504040204" pitchFamily="50" charset="-128"/>
                        </a:rPr>
                        <a:t>主な</a:t>
                      </a:r>
                      <a:r>
                        <a:rPr kumimoji="1" lang="en-US" altLang="ja-JP" sz="1200" b="1" dirty="0">
                          <a:latin typeface="Meiryo UI" panose="020B0604030504040204" pitchFamily="50" charset="-128"/>
                          <a:ea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rPr>
                        <a:t>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取り組み</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r>
                        <a:rPr kumimoji="1" lang="ja-JP" altLang="en-US" sz="1200" b="0" dirty="0">
                          <a:latin typeface="Meiryo UI" panose="020B0604030504040204" pitchFamily="50" charset="-128"/>
                          <a:ea typeface="Meiryo UI" panose="020B0604030504040204" pitchFamily="50" charset="-128"/>
                        </a:rPr>
                        <a:t>●低燃費・低騒音の重機の導入</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●省エネルギー住宅の提供や環境に配慮した建築材料の使用</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●社内のペーパーレス化</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●ビーチクリーン活動</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●社員の技術スキル向上のための資格取得の支援や取得後の手当の支給</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78591"/>
                  </a:ext>
                </a:extLst>
              </a:tr>
              <a:tr h="2182898">
                <a:tc>
                  <a:txBody>
                    <a:bodyPr/>
                    <a:lstStyle/>
                    <a:p>
                      <a:pPr algn="ctr"/>
                      <a:r>
                        <a:rPr kumimoji="1" lang="ja-JP" altLang="en-US" sz="1200" b="1" dirty="0">
                          <a:latin typeface="Meiryo UI" panose="020B0604030504040204" pitchFamily="50" charset="-128"/>
                          <a:ea typeface="Meiryo UI" panose="020B0604030504040204" pitchFamily="50" charset="-128"/>
                        </a:rPr>
                        <a:t>テーマ</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わたし、困ってます！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r>
                        <a:rPr kumimoji="1" lang="ja-JP" altLang="en-US" sz="2000" b="1" dirty="0">
                          <a:solidFill>
                            <a:srgbClr val="FF0000"/>
                          </a:solidFill>
                          <a:latin typeface="Meiryo UI" panose="020B0604030504040204" pitchFamily="50" charset="-128"/>
                          <a:ea typeface="Meiryo UI" panose="020B0604030504040204" pitchFamily="50" charset="-128"/>
                        </a:rPr>
                        <a:t>社内で</a:t>
                      </a:r>
                      <a:r>
                        <a:rPr kumimoji="1" lang="en-US" altLang="ja-JP" sz="2000" b="1" dirty="0">
                          <a:solidFill>
                            <a:srgbClr val="FF0000"/>
                          </a:solidFill>
                          <a:latin typeface="Meiryo UI" panose="020B0604030504040204" pitchFamily="50" charset="-128"/>
                          <a:ea typeface="Meiryo UI" panose="020B0604030504040204" pitchFamily="50" charset="-128"/>
                        </a:rPr>
                        <a:t>SDGs</a:t>
                      </a:r>
                      <a:r>
                        <a:rPr kumimoji="1" lang="ja-JP" altLang="en-US" sz="2000" b="1" dirty="0">
                          <a:solidFill>
                            <a:srgbClr val="FF0000"/>
                          </a:solidFill>
                          <a:latin typeface="Meiryo UI" panose="020B0604030504040204" pitchFamily="50" charset="-128"/>
                          <a:ea typeface="Meiryo UI" panose="020B0604030504040204" pitchFamily="50" charset="-128"/>
                        </a:rPr>
                        <a:t>の取組をどう進めていいかわかりません。</a:t>
                      </a:r>
                      <a:endParaRPr kumimoji="1" lang="en-US" altLang="ja-JP" sz="1800" b="0" dirty="0">
                        <a:solidFill>
                          <a:srgbClr val="FF0000"/>
                        </a:solidFill>
                        <a:latin typeface="Meiryo UI" panose="020B0604030504040204" pitchFamily="50" charset="-128"/>
                        <a:ea typeface="Meiryo UI" panose="020B0604030504040204" pitchFamily="50" charset="-128"/>
                      </a:endParaRPr>
                    </a:p>
                    <a:p>
                      <a:pPr algn="l"/>
                      <a:r>
                        <a:rPr kumimoji="1" lang="ja-JP" altLang="en-US" sz="1400" b="0" dirty="0">
                          <a:solidFill>
                            <a:srgbClr val="FF0000"/>
                          </a:solidFill>
                          <a:latin typeface="Meiryo UI" panose="020B0604030504040204" pitchFamily="50" charset="-128"/>
                          <a:ea typeface="Meiryo UI" panose="020B0604030504040204" pitchFamily="50" charset="-128"/>
                        </a:rPr>
                        <a:t>企業イメージ向上のため会社として</a:t>
                      </a:r>
                      <a:r>
                        <a:rPr kumimoji="1" lang="en-US" altLang="ja-JP" sz="1400" b="0" dirty="0">
                          <a:solidFill>
                            <a:srgbClr val="FF0000"/>
                          </a:solidFill>
                          <a:latin typeface="Meiryo UI" panose="020B0604030504040204" pitchFamily="50" charset="-128"/>
                          <a:ea typeface="Meiryo UI" panose="020B0604030504040204" pitchFamily="50" charset="-128"/>
                        </a:rPr>
                        <a:t>SDGs</a:t>
                      </a:r>
                      <a:r>
                        <a:rPr kumimoji="1" lang="ja-JP" altLang="en-US" sz="1400" b="0" dirty="0">
                          <a:solidFill>
                            <a:srgbClr val="FF0000"/>
                          </a:solidFill>
                          <a:latin typeface="Meiryo UI" panose="020B0604030504040204" pitchFamily="50" charset="-128"/>
                          <a:ea typeface="Meiryo UI" panose="020B0604030504040204" pitchFamily="50" charset="-128"/>
                        </a:rPr>
                        <a:t>を推進することが決まりました。</a:t>
                      </a:r>
                      <a:endParaRPr kumimoji="1" lang="en-US" altLang="ja-JP" sz="1400" b="0" dirty="0">
                        <a:solidFill>
                          <a:srgbClr val="FF0000"/>
                        </a:solidFill>
                        <a:latin typeface="Meiryo UI" panose="020B0604030504040204" pitchFamily="50" charset="-128"/>
                        <a:ea typeface="Meiryo UI" panose="020B0604030504040204" pitchFamily="50" charset="-128"/>
                      </a:endParaRPr>
                    </a:p>
                    <a:p>
                      <a:pPr algn="l"/>
                      <a:r>
                        <a:rPr kumimoji="1" lang="ja-JP" altLang="en-US" sz="1400" b="0" dirty="0">
                          <a:solidFill>
                            <a:srgbClr val="FF0000"/>
                          </a:solidFill>
                          <a:latin typeface="Meiryo UI" panose="020B0604030504040204" pitchFamily="50" charset="-128"/>
                          <a:ea typeface="Meiryo UI" panose="020B0604030504040204" pitchFamily="50" charset="-128"/>
                        </a:rPr>
                        <a:t>上司から</a:t>
                      </a:r>
                      <a:r>
                        <a:rPr kumimoji="1" lang="en-US" altLang="ja-JP" sz="1400" b="0" dirty="0">
                          <a:solidFill>
                            <a:srgbClr val="FF0000"/>
                          </a:solidFill>
                          <a:latin typeface="Meiryo UI" panose="020B0604030504040204" pitchFamily="50" charset="-128"/>
                          <a:ea typeface="Meiryo UI" panose="020B0604030504040204" pitchFamily="50" charset="-128"/>
                        </a:rPr>
                        <a:t>SDGs</a:t>
                      </a:r>
                      <a:r>
                        <a:rPr kumimoji="1" lang="ja-JP" altLang="en-US" sz="1400" b="0" dirty="0">
                          <a:solidFill>
                            <a:srgbClr val="FF0000"/>
                          </a:solidFill>
                          <a:latin typeface="Meiryo UI" panose="020B0604030504040204" pitchFamily="50" charset="-128"/>
                          <a:ea typeface="Meiryo UI" panose="020B0604030504040204" pitchFamily="50" charset="-128"/>
                        </a:rPr>
                        <a:t>の担当に指名され、社内で</a:t>
                      </a:r>
                      <a:r>
                        <a:rPr kumimoji="1" lang="en-US" altLang="ja-JP" sz="1400" b="0" dirty="0">
                          <a:solidFill>
                            <a:srgbClr val="FF0000"/>
                          </a:solidFill>
                          <a:latin typeface="Meiryo UI" panose="020B0604030504040204" pitchFamily="50" charset="-128"/>
                          <a:ea typeface="Meiryo UI" panose="020B0604030504040204" pitchFamily="50" charset="-128"/>
                        </a:rPr>
                        <a:t>SDGs</a:t>
                      </a:r>
                      <a:r>
                        <a:rPr kumimoji="1" lang="ja-JP" altLang="en-US" sz="1400" b="0" dirty="0">
                          <a:solidFill>
                            <a:srgbClr val="FF0000"/>
                          </a:solidFill>
                          <a:latin typeface="Meiryo UI" panose="020B0604030504040204" pitchFamily="50" charset="-128"/>
                          <a:ea typeface="Meiryo UI" panose="020B0604030504040204" pitchFamily="50" charset="-128"/>
                        </a:rPr>
                        <a:t>の考え方が浸透するよう、新しい取組を考えるよう指示されましたが、何をしたらいいかわかりません。</a:t>
                      </a:r>
                      <a:endParaRPr kumimoji="1" lang="en-US" altLang="ja-JP" sz="1400" b="0" dirty="0">
                        <a:solidFill>
                          <a:srgbClr val="FF0000"/>
                        </a:solidFill>
                        <a:latin typeface="Meiryo UI" panose="020B0604030504040204" pitchFamily="50" charset="-128"/>
                        <a:ea typeface="Meiryo UI" panose="020B0604030504040204" pitchFamily="50" charset="-128"/>
                      </a:endParaRPr>
                    </a:p>
                    <a:p>
                      <a:pPr algn="l"/>
                      <a:endParaRPr kumimoji="1" lang="en-US" altLang="ja-JP" sz="1400" b="0" dirty="0">
                        <a:solidFill>
                          <a:srgbClr val="FF0000"/>
                        </a:solidFill>
                        <a:latin typeface="Meiryo UI" panose="020B0604030504040204" pitchFamily="50" charset="-128"/>
                        <a:ea typeface="Meiryo UI" panose="020B0604030504040204" pitchFamily="50" charset="-128"/>
                      </a:endParaRPr>
                    </a:p>
                    <a:p>
                      <a:pPr algn="l"/>
                      <a:r>
                        <a:rPr kumimoji="1" lang="ja-JP" altLang="en-US" sz="2000" b="1" dirty="0">
                          <a:solidFill>
                            <a:srgbClr val="FF0000"/>
                          </a:solidFill>
                          <a:latin typeface="Meiryo UI" panose="020B0604030504040204" pitchFamily="50" charset="-128"/>
                          <a:ea typeface="Meiryo UI" panose="020B0604030504040204" pitchFamily="50" charset="-128"/>
                        </a:rPr>
                        <a:t>活動がマンネリ化して参加者が増えません。</a:t>
                      </a:r>
                      <a:endParaRPr kumimoji="1" lang="en-US" altLang="ja-JP" sz="2000" b="1" dirty="0">
                        <a:solidFill>
                          <a:srgbClr val="FF0000"/>
                        </a:solidFill>
                        <a:latin typeface="Meiryo UI" panose="020B0604030504040204" pitchFamily="50" charset="-128"/>
                        <a:ea typeface="Meiryo UI" panose="020B0604030504040204" pitchFamily="50" charset="-128"/>
                      </a:endParaRPr>
                    </a:p>
                    <a:p>
                      <a:pPr algn="l"/>
                      <a:r>
                        <a:rPr kumimoji="1" lang="ja-JP" altLang="en-US" sz="1400" b="0" dirty="0">
                          <a:solidFill>
                            <a:srgbClr val="FF0000"/>
                          </a:solidFill>
                          <a:latin typeface="Meiryo UI" panose="020B0604030504040204" pitchFamily="50" charset="-128"/>
                          <a:ea typeface="Meiryo UI" panose="020B0604030504040204" pitchFamily="50" charset="-128"/>
                        </a:rPr>
                        <a:t>ビーチクリーン活動を年</a:t>
                      </a:r>
                      <a:r>
                        <a:rPr kumimoji="1" lang="en-US" altLang="ja-JP" sz="1400" b="0" dirty="0">
                          <a:solidFill>
                            <a:srgbClr val="FF0000"/>
                          </a:solidFill>
                          <a:latin typeface="Meiryo UI" panose="020B0604030504040204" pitchFamily="50" charset="-128"/>
                          <a:ea typeface="Meiryo UI" panose="020B0604030504040204" pitchFamily="50" charset="-128"/>
                        </a:rPr>
                        <a:t>4</a:t>
                      </a:r>
                      <a:r>
                        <a:rPr kumimoji="1" lang="ja-JP" altLang="en-US" sz="1400" b="0" dirty="0">
                          <a:solidFill>
                            <a:srgbClr val="FF0000"/>
                          </a:solidFill>
                          <a:latin typeface="Meiryo UI" panose="020B0604030504040204" pitchFamily="50" charset="-128"/>
                          <a:ea typeface="Meiryo UI" panose="020B0604030504040204" pitchFamily="50" charset="-128"/>
                        </a:rPr>
                        <a:t>回やっていますが、毎回来るのが同じ人だけで参加者が広がりません。</a:t>
                      </a:r>
                      <a:endParaRPr kumimoji="1" lang="en-US" altLang="ja-JP" sz="1400" b="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8421539"/>
                  </a:ext>
                </a:extLst>
              </a:tr>
              <a:tr h="1061397">
                <a:tc>
                  <a:txBody>
                    <a:bodyPr/>
                    <a:lstStyle/>
                    <a:p>
                      <a:pPr algn="ctr"/>
                      <a:r>
                        <a:rPr kumimoji="1" lang="ja-JP" altLang="en-US" sz="1200" b="1" dirty="0">
                          <a:latin typeface="Meiryo UI" panose="020B0604030504040204" pitchFamily="50" charset="-128"/>
                          <a:ea typeface="Meiryo UI" panose="020B0604030504040204" pitchFamily="50" charset="-128"/>
                        </a:rPr>
                        <a:t>その他</a:t>
                      </a:r>
                      <a:endParaRPr kumimoji="1" lang="en-US" altLang="ja-JP" sz="1200" b="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latin typeface="Meiryo UI" panose="020B0604030504040204" pitchFamily="50" charset="-128"/>
                          <a:ea typeface="Meiryo UI" panose="020B0604030504040204" pitchFamily="50" charset="-128"/>
                        </a:rPr>
                        <a:t>参加者へ</a:t>
                      </a:r>
                      <a:r>
                        <a:rPr kumimoji="1" lang="en-US" altLang="ja-JP" sz="1050" b="1" dirty="0">
                          <a:latin typeface="Meiryo UI" panose="020B0604030504040204" pitchFamily="50" charset="-128"/>
                          <a:ea typeface="Meiryo UI" panose="020B0604030504040204" pitchFamily="50" charset="-128"/>
                        </a:rPr>
                        <a:t>PR</a:t>
                      </a:r>
                      <a:r>
                        <a:rPr kumimoji="1" lang="ja-JP" altLang="en-US" sz="1050" b="1" dirty="0">
                          <a:latin typeface="Meiryo UI" panose="020B0604030504040204" pitchFamily="50" charset="-128"/>
                          <a:ea typeface="Meiryo UI" panose="020B0604030504040204" pitchFamily="50" charset="-128"/>
                        </a:rPr>
                        <a:t>したいことなど、なんでも</a:t>
                      </a:r>
                      <a:r>
                        <a:rPr kumimoji="1" lang="en-US" altLang="ja-JP" sz="1050" b="1" dirty="0">
                          <a:latin typeface="Meiryo UI" panose="020B0604030504040204" pitchFamily="50" charset="-128"/>
                          <a:ea typeface="Meiryo UI" panose="020B0604030504040204" pitchFamily="50" charset="-128"/>
                        </a:rPr>
                        <a:t>OK</a:t>
                      </a:r>
                      <a:r>
                        <a:rPr kumimoji="1" lang="ja-JP" altLang="en-US" sz="1050" b="1" dirty="0">
                          <a:latin typeface="Meiryo UI" panose="020B0604030504040204" pitchFamily="50" charset="-128"/>
                          <a:ea typeface="Meiryo UI" panose="020B0604030504040204" pitchFamily="50" charset="-128"/>
                        </a:rPr>
                        <a:t>です。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r>
                        <a:rPr kumimoji="1" lang="ja-JP" altLang="en-US" sz="1200" b="0" dirty="0">
                          <a:latin typeface="Meiryo UI" panose="020B0604030504040204" pitchFamily="50" charset="-128"/>
                          <a:ea typeface="Meiryo UI" panose="020B0604030504040204" pitchFamily="50" charset="-128"/>
                        </a:rPr>
                        <a:t>エネルギー収支ゼロの建物（</a:t>
                      </a:r>
                      <a:r>
                        <a:rPr kumimoji="1" lang="en-US" altLang="ja-JP" sz="1200" b="0" dirty="0">
                          <a:latin typeface="Meiryo UI" panose="020B0604030504040204" pitchFamily="50" charset="-128"/>
                          <a:ea typeface="Meiryo UI" panose="020B0604030504040204" pitchFamily="50" charset="-128"/>
                        </a:rPr>
                        <a:t>ZEB</a:t>
                      </a:r>
                      <a:r>
                        <a:rPr kumimoji="1" lang="ja-JP" altLang="en-US" sz="1200" b="0" dirty="0">
                          <a:latin typeface="Meiryo UI" panose="020B0604030504040204" pitchFamily="50" charset="-128"/>
                          <a:ea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rPr>
                        <a:t>ZEH</a:t>
                      </a:r>
                      <a:r>
                        <a:rPr kumimoji="1" lang="ja-JP" altLang="en-US" sz="1200" b="0" dirty="0">
                          <a:latin typeface="Meiryo UI" panose="020B0604030504040204" pitchFamily="50" charset="-128"/>
                          <a:ea typeface="Meiryo UI" panose="020B0604030504040204" pitchFamily="50" charset="-128"/>
                        </a:rPr>
                        <a:t>）の普及に取り組んでいます！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6828925"/>
                  </a:ext>
                </a:extLst>
              </a:tr>
            </a:tbl>
          </a:graphicData>
        </a:graphic>
      </p:graphicFrame>
      <p:sp>
        <p:nvSpPr>
          <p:cNvPr id="3" name="テキスト ボックス 2">
            <a:extLst>
              <a:ext uri="{FF2B5EF4-FFF2-40B4-BE49-F238E27FC236}">
                <a16:creationId xmlns:a16="http://schemas.microsoft.com/office/drawing/2014/main" id="{6467A7B1-1D8E-BC00-14DF-F0ABB48F3221}"/>
              </a:ext>
            </a:extLst>
          </p:cNvPr>
          <p:cNvSpPr txBox="1"/>
          <p:nvPr/>
        </p:nvSpPr>
        <p:spPr>
          <a:xfrm>
            <a:off x="189752" y="116543"/>
            <a:ext cx="231140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▼申込シート　記入例</a:t>
            </a:r>
            <a:endParaRPr kumimoji="1" lang="ja-JP" altLang="en-US" sz="1200" b="1"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F12E43A0-5D84-3AB5-5E76-F27A71C4FB46}"/>
              </a:ext>
            </a:extLst>
          </p:cNvPr>
          <p:cNvGrpSpPr/>
          <p:nvPr/>
        </p:nvGrpSpPr>
        <p:grpSpPr>
          <a:xfrm>
            <a:off x="7171764" y="1774895"/>
            <a:ext cx="1891553" cy="1093812"/>
            <a:chOff x="7126941" y="1667317"/>
            <a:chExt cx="2294964" cy="1530723"/>
          </a:xfrm>
        </p:grpSpPr>
        <p:pic>
          <p:nvPicPr>
            <p:cNvPr id="5" name="図 4">
              <a:extLst>
                <a:ext uri="{FF2B5EF4-FFF2-40B4-BE49-F238E27FC236}">
                  <a16:creationId xmlns:a16="http://schemas.microsoft.com/office/drawing/2014/main" id="{EB2B95BB-34EA-3E19-2641-A54887A96347}"/>
                </a:ext>
              </a:extLst>
            </p:cNvPr>
            <p:cNvPicPr>
              <a:picLocks noChangeAspect="1"/>
            </p:cNvPicPr>
            <p:nvPr/>
          </p:nvPicPr>
          <p:blipFill>
            <a:blip r:embed="rId2" cstate="hq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7126941" y="1667317"/>
              <a:ext cx="2294964" cy="1530723"/>
            </a:xfrm>
            <a:prstGeom prst="rect">
              <a:avLst/>
            </a:prstGeom>
          </p:spPr>
        </p:pic>
        <p:sp>
          <p:nvSpPr>
            <p:cNvPr id="6" name="正方形/長方形 5">
              <a:extLst>
                <a:ext uri="{FF2B5EF4-FFF2-40B4-BE49-F238E27FC236}">
                  <a16:creationId xmlns:a16="http://schemas.microsoft.com/office/drawing/2014/main" id="{FA67AABE-F84F-ED60-2FCF-785B0CB4F3C9}"/>
                </a:ext>
              </a:extLst>
            </p:cNvPr>
            <p:cNvSpPr/>
            <p:nvPr/>
          </p:nvSpPr>
          <p:spPr>
            <a:xfrm>
              <a:off x="7126941" y="1667317"/>
              <a:ext cx="2294964" cy="1530723"/>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イメージ</a:t>
              </a:r>
            </a:p>
          </p:txBody>
        </p:sp>
      </p:grpSp>
      <p:sp>
        <p:nvSpPr>
          <p:cNvPr id="4" name="テキスト ボックス 3">
            <a:extLst>
              <a:ext uri="{FF2B5EF4-FFF2-40B4-BE49-F238E27FC236}">
                <a16:creationId xmlns:a16="http://schemas.microsoft.com/office/drawing/2014/main" id="{D5288EAF-F41B-8C35-59DC-DFBE755EA360}"/>
              </a:ext>
            </a:extLst>
          </p:cNvPr>
          <p:cNvSpPr txBox="1"/>
          <p:nvPr/>
        </p:nvSpPr>
        <p:spPr>
          <a:xfrm>
            <a:off x="6737723" y="2976992"/>
            <a:ext cx="2888877"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画像などやデータなど自由にカスタマイズ可能です。</a:t>
            </a:r>
          </a:p>
        </p:txBody>
      </p:sp>
      <p:sp>
        <p:nvSpPr>
          <p:cNvPr id="8" name="テキスト ボックス 7">
            <a:extLst>
              <a:ext uri="{FF2B5EF4-FFF2-40B4-BE49-F238E27FC236}">
                <a16:creationId xmlns:a16="http://schemas.microsoft.com/office/drawing/2014/main" id="{66A87730-ED55-C1D7-05DA-A6CC0CEA8128}"/>
              </a:ext>
            </a:extLst>
          </p:cNvPr>
          <p:cNvSpPr txBox="1"/>
          <p:nvPr/>
        </p:nvSpPr>
        <p:spPr>
          <a:xfrm>
            <a:off x="3966212" y="65152"/>
            <a:ext cx="5382559" cy="430887"/>
          </a:xfrm>
          <a:prstGeom prst="rect">
            <a:avLst/>
          </a:prstGeom>
          <a:noFill/>
        </p:spPr>
        <p:txBody>
          <a:bodyPr wrap="square" rtlCol="0">
            <a:spAutoFit/>
          </a:bodyPr>
          <a:lstStyle/>
          <a:p>
            <a:r>
              <a:rPr kumimoji="1" lang="ja-JP" altLang="en-US" sz="1100" b="1" dirty="0">
                <a:solidFill>
                  <a:srgbClr val="FF0000"/>
                </a:solidFill>
                <a:latin typeface="Meiryo UI" panose="020B0604030504040204" pitchFamily="50" charset="-128"/>
                <a:ea typeface="Meiryo UI" panose="020B0604030504040204" pitchFamily="50" charset="-128"/>
              </a:rPr>
              <a:t>ピッチでは、この申込シートを画面共有いただきながらの発表を予定しています。</a:t>
            </a:r>
            <a:endParaRPr kumimoji="1" lang="en-US" altLang="ja-JP" sz="1100" b="1" dirty="0">
              <a:solidFill>
                <a:srgbClr val="FF0000"/>
              </a:solidFill>
              <a:latin typeface="Meiryo UI" panose="020B0604030504040204" pitchFamily="50" charset="-128"/>
              <a:ea typeface="Meiryo UI" panose="020B0604030504040204" pitchFamily="50" charset="-128"/>
            </a:endParaRPr>
          </a:p>
          <a:p>
            <a:r>
              <a:rPr kumimoji="1" lang="ja-JP" altLang="en-US" sz="1100" b="1" dirty="0">
                <a:solidFill>
                  <a:srgbClr val="FF0000"/>
                </a:solidFill>
                <a:latin typeface="Meiryo UI" panose="020B0604030504040204" pitchFamily="50" charset="-128"/>
                <a:ea typeface="Meiryo UI" panose="020B0604030504040204" pitchFamily="50" charset="-128"/>
              </a:rPr>
              <a:t>このシートは参加者へ事前に共有する事を想定しています。</a:t>
            </a:r>
          </a:p>
        </p:txBody>
      </p:sp>
      <p:sp>
        <p:nvSpPr>
          <p:cNvPr id="9" name="四角形: 角を丸くする 8">
            <a:extLst>
              <a:ext uri="{FF2B5EF4-FFF2-40B4-BE49-F238E27FC236}">
                <a16:creationId xmlns:a16="http://schemas.microsoft.com/office/drawing/2014/main" id="{919016D6-5973-F6A2-086F-5EDE085019F6}"/>
              </a:ext>
            </a:extLst>
          </p:cNvPr>
          <p:cNvSpPr/>
          <p:nvPr/>
        </p:nvSpPr>
        <p:spPr>
          <a:xfrm>
            <a:off x="2615715" y="84615"/>
            <a:ext cx="1344706" cy="36894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ご確認ください</a:t>
            </a:r>
          </a:p>
        </p:txBody>
      </p:sp>
    </p:spTree>
    <p:extLst>
      <p:ext uri="{BB962C8B-B14F-4D97-AF65-F5344CB8AC3E}">
        <p14:creationId xmlns:p14="http://schemas.microsoft.com/office/powerpoint/2010/main" val="270097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00CDAED-51D7-1245-B0AE-61375D140355}"/>
              </a:ext>
            </a:extLst>
          </p:cNvPr>
          <p:cNvGraphicFramePr>
            <a:graphicFrameLocks noGrp="1"/>
          </p:cNvGraphicFramePr>
          <p:nvPr>
            <p:extLst>
              <p:ext uri="{D42A27DB-BD31-4B8C-83A1-F6EECF244321}">
                <p14:modId xmlns:p14="http://schemas.microsoft.com/office/powerpoint/2010/main" val="268749523"/>
              </p:ext>
            </p:extLst>
          </p:nvPr>
        </p:nvGraphicFramePr>
        <p:xfrm>
          <a:off x="279400" y="527524"/>
          <a:ext cx="9324593" cy="6037338"/>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892109951"/>
                    </a:ext>
                  </a:extLst>
                </a:gridCol>
                <a:gridCol w="1677941">
                  <a:extLst>
                    <a:ext uri="{9D8B030D-6E8A-4147-A177-3AD203B41FA5}">
                      <a16:colId xmlns:a16="http://schemas.microsoft.com/office/drawing/2014/main" val="1150959428"/>
                    </a:ext>
                  </a:extLst>
                </a:gridCol>
                <a:gridCol w="1506071">
                  <a:extLst>
                    <a:ext uri="{9D8B030D-6E8A-4147-A177-3AD203B41FA5}">
                      <a16:colId xmlns:a16="http://schemas.microsoft.com/office/drawing/2014/main" val="2377209122"/>
                    </a:ext>
                  </a:extLst>
                </a:gridCol>
                <a:gridCol w="1846729">
                  <a:extLst>
                    <a:ext uri="{9D8B030D-6E8A-4147-A177-3AD203B41FA5}">
                      <a16:colId xmlns:a16="http://schemas.microsoft.com/office/drawing/2014/main" val="2500510433"/>
                    </a:ext>
                  </a:extLst>
                </a:gridCol>
                <a:gridCol w="2781852">
                  <a:extLst>
                    <a:ext uri="{9D8B030D-6E8A-4147-A177-3AD203B41FA5}">
                      <a16:colId xmlns:a16="http://schemas.microsoft.com/office/drawing/2014/main" val="2557133189"/>
                    </a:ext>
                  </a:extLst>
                </a:gridCol>
              </a:tblGrid>
              <a:tr h="456255">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発表者の情報</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ホテル＆リゾート オキナワ　金城 花子（きんじょう はなこ）</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36731898"/>
                  </a:ext>
                </a:extLst>
              </a:tr>
              <a:tr h="285456">
                <a:tc rowSpan="2">
                  <a:txBody>
                    <a:bodyPr/>
                    <a:lstStyle/>
                    <a:p>
                      <a:pPr algn="ctr"/>
                      <a:r>
                        <a:rPr kumimoji="1" lang="ja-JP" altLang="en-US" sz="1200" b="1" dirty="0">
                          <a:latin typeface="Meiryo UI" panose="020B0604030504040204" pitchFamily="50" charset="-128"/>
                          <a:ea typeface="Meiryo UI" panose="020B0604030504040204" pitchFamily="50" charset="-128"/>
                        </a:rPr>
                        <a:t>情報</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業種／活動概要</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宿泊業</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b="1" dirty="0">
                          <a:latin typeface="Meiryo UI" panose="020B0604030504040204" pitchFamily="50" charset="-128"/>
                          <a:ea typeface="Meiryo UI" panose="020B0604030504040204" pitchFamily="50" charset="-128"/>
                        </a:rPr>
                        <a:t>所在地／主な活動拠点</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恩納村</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96079872"/>
                  </a:ext>
                </a:extLst>
              </a:tr>
              <a:tr h="285456">
                <a:tc vMerge="1">
                  <a:txBody>
                    <a:bodyPr/>
                    <a:lstStyle/>
                    <a:p>
                      <a:endParaRPr kumimoji="1" lang="ja-JP" altLang="en-US"/>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社員数／メンバー数</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r>
                        <a:rPr kumimoji="1" lang="en-US" altLang="ja-JP" sz="1200" b="0" dirty="0">
                          <a:latin typeface="Meiryo UI" panose="020B0604030504040204" pitchFamily="50" charset="-128"/>
                          <a:ea typeface="Meiryo UI" panose="020B0604030504040204" pitchFamily="50" charset="-128"/>
                        </a:rPr>
                        <a:t>185</a:t>
                      </a:r>
                      <a:r>
                        <a:rPr kumimoji="1" lang="ja-JP" altLang="en-US" sz="1200" b="0" dirty="0">
                          <a:latin typeface="Meiryo UI" panose="020B0604030504040204" pitchFamily="50" charset="-128"/>
                          <a:ea typeface="Meiryo UI" panose="020B0604030504040204" pitchFamily="50" charset="-128"/>
                        </a:rPr>
                        <a:t>名</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200" b="1" dirty="0">
                          <a:latin typeface="Meiryo UI" panose="020B0604030504040204" pitchFamily="50" charset="-128"/>
                          <a:ea typeface="Meiryo UI" panose="020B0604030504040204" pitchFamily="50" charset="-128"/>
                        </a:rPr>
                        <a:t>会員分類</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おきなわ</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プラットフォーム</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8170048"/>
                  </a:ext>
                </a:extLst>
              </a:tr>
              <a:tr h="1754214">
                <a:tc>
                  <a:txBody>
                    <a:bodyPr/>
                    <a:lstStyle/>
                    <a:p>
                      <a:pPr algn="ctr"/>
                      <a:r>
                        <a:rPr kumimoji="1" lang="ja-JP" altLang="en-US" sz="1200" b="1" dirty="0">
                          <a:latin typeface="Meiryo UI" panose="020B0604030504040204" pitchFamily="50" charset="-128"/>
                          <a:ea typeface="Meiryo UI" panose="020B0604030504040204" pitchFamily="50" charset="-128"/>
                        </a:rPr>
                        <a:t>主な</a:t>
                      </a:r>
                      <a:r>
                        <a:rPr kumimoji="1" lang="en-US" altLang="ja-JP" sz="1200" b="1" dirty="0">
                          <a:latin typeface="Meiryo UI" panose="020B0604030504040204" pitchFamily="50" charset="-128"/>
                          <a:ea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rPr>
                        <a:t>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取り組み</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r>
                        <a:rPr kumimoji="1" lang="ja-JP" altLang="en-US" sz="1200" b="0" dirty="0">
                          <a:latin typeface="Meiryo UI" panose="020B0604030504040204" pitchFamily="50" charset="-128"/>
                          <a:ea typeface="Meiryo UI" panose="020B0604030504040204" pitchFamily="50" charset="-128"/>
                        </a:rPr>
                        <a:t>●プラスチック製アメニティの客室への設置を廃止</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●館内照明の</a:t>
                      </a:r>
                      <a:r>
                        <a:rPr kumimoji="1" lang="en-US" altLang="ja-JP" sz="1200" b="0" dirty="0">
                          <a:latin typeface="Meiryo UI" panose="020B0604030504040204" pitchFamily="50" charset="-128"/>
                          <a:ea typeface="Meiryo UI" panose="020B0604030504040204" pitchFamily="50" charset="-128"/>
                        </a:rPr>
                        <a:t>LED</a:t>
                      </a:r>
                      <a:r>
                        <a:rPr kumimoji="1" lang="ja-JP" altLang="en-US" sz="1200" b="0" dirty="0">
                          <a:latin typeface="Meiryo UI" panose="020B0604030504040204" pitchFamily="50" charset="-128"/>
                          <a:ea typeface="Meiryo UI" panose="020B0604030504040204" pitchFamily="50" charset="-128"/>
                        </a:rPr>
                        <a:t>化</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●食物残渣を「コンポストプラント」で有機堆肥へ</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●教育旅行のテーブルマナー体験</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●ユニバーサル対応ルームの提供</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●連泊時のシーツ交換不要などのエコ清掃</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78591"/>
                  </a:ext>
                </a:extLst>
              </a:tr>
              <a:tr h="2182898">
                <a:tc>
                  <a:txBody>
                    <a:bodyPr/>
                    <a:lstStyle/>
                    <a:p>
                      <a:pPr algn="ctr"/>
                      <a:r>
                        <a:rPr kumimoji="1" lang="ja-JP" altLang="en-US" sz="1200" b="1" dirty="0">
                          <a:latin typeface="Meiryo UI" panose="020B0604030504040204" pitchFamily="50" charset="-128"/>
                          <a:ea typeface="Meiryo UI" panose="020B0604030504040204" pitchFamily="50" charset="-128"/>
                        </a:rPr>
                        <a:t>テーマ</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わたし、困ってます！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r>
                        <a:rPr kumimoji="1" lang="ja-JP" altLang="en-US" sz="2000" b="1" dirty="0">
                          <a:solidFill>
                            <a:srgbClr val="FF0000"/>
                          </a:solidFill>
                          <a:latin typeface="Meiryo UI" panose="020B0604030504040204" pitchFamily="50" charset="-128"/>
                          <a:ea typeface="Meiryo UI" panose="020B0604030504040204" pitchFamily="50" charset="-128"/>
                        </a:rPr>
                        <a:t>事業外における</a:t>
                      </a:r>
                      <a:r>
                        <a:rPr kumimoji="1" lang="en-US" altLang="ja-JP" sz="2000" b="1" dirty="0">
                          <a:solidFill>
                            <a:srgbClr val="FF0000"/>
                          </a:solidFill>
                          <a:latin typeface="Meiryo UI" panose="020B0604030504040204" pitchFamily="50" charset="-128"/>
                          <a:ea typeface="Meiryo UI" panose="020B0604030504040204" pitchFamily="50" charset="-128"/>
                        </a:rPr>
                        <a:t>SDGs</a:t>
                      </a:r>
                      <a:r>
                        <a:rPr kumimoji="1" lang="ja-JP" altLang="en-US" sz="2000" b="1" dirty="0">
                          <a:solidFill>
                            <a:srgbClr val="FF0000"/>
                          </a:solidFill>
                          <a:latin typeface="Meiryo UI" panose="020B0604030504040204" pitchFamily="50" charset="-128"/>
                          <a:ea typeface="Meiryo UI" panose="020B0604030504040204" pitchFamily="50" charset="-128"/>
                        </a:rPr>
                        <a:t>への取り組み方が難しいです。</a:t>
                      </a:r>
                      <a:endParaRPr kumimoji="1" lang="en-US" altLang="ja-JP" sz="1800" b="0" dirty="0">
                        <a:solidFill>
                          <a:srgbClr val="FF0000"/>
                        </a:solidFill>
                        <a:latin typeface="Meiryo UI" panose="020B0604030504040204" pitchFamily="50" charset="-128"/>
                        <a:ea typeface="Meiryo UI" panose="020B0604030504040204" pitchFamily="50" charset="-128"/>
                      </a:endParaRPr>
                    </a:p>
                    <a:p>
                      <a:pPr algn="l"/>
                      <a:r>
                        <a:rPr kumimoji="1" lang="ja-JP" altLang="en-US" sz="1400" b="0" dirty="0">
                          <a:solidFill>
                            <a:srgbClr val="FF0000"/>
                          </a:solidFill>
                          <a:latin typeface="Meiryo UI" panose="020B0604030504040204" pitchFamily="50" charset="-128"/>
                          <a:ea typeface="Meiryo UI" panose="020B0604030504040204" pitchFamily="50" charset="-128"/>
                        </a:rPr>
                        <a:t>弊社業務に関わる取り組みとは別に、沖縄県の課題でもある「子どもの貧困」の解消にも貢献したいと思っていますが、地域において持続可能な仕組みや体制をつくり、パートナーシップで取り組むことができるための方法やアイデアなどあれば、ぜひ聞かせてください。</a:t>
                      </a:r>
                      <a:endParaRPr kumimoji="1" lang="en-US" altLang="ja-JP" sz="1400" b="0" dirty="0">
                        <a:solidFill>
                          <a:srgbClr val="FF0000"/>
                        </a:solidFill>
                        <a:latin typeface="Meiryo UI" panose="020B0604030504040204" pitchFamily="50" charset="-128"/>
                        <a:ea typeface="Meiryo UI" panose="020B0604030504040204" pitchFamily="50" charset="-128"/>
                      </a:endParaRPr>
                    </a:p>
                    <a:p>
                      <a:pPr algn="l"/>
                      <a:endParaRPr kumimoji="1" lang="en-US" altLang="ja-JP" sz="1400" b="0" dirty="0">
                        <a:solidFill>
                          <a:srgbClr val="FF0000"/>
                        </a:solidFill>
                        <a:latin typeface="Meiryo UI" panose="020B0604030504040204" pitchFamily="50" charset="-128"/>
                        <a:ea typeface="Meiryo UI" panose="020B0604030504040204" pitchFamily="50" charset="-128"/>
                      </a:endParaRPr>
                    </a:p>
                    <a:p>
                      <a:pPr algn="l"/>
                      <a:r>
                        <a:rPr kumimoji="1" lang="ja-JP" altLang="en-US" sz="2000" b="1" dirty="0">
                          <a:solidFill>
                            <a:srgbClr val="FF0000"/>
                          </a:solidFill>
                          <a:latin typeface="Meiryo UI" panose="020B0604030504040204" pitchFamily="50" charset="-128"/>
                          <a:ea typeface="Meiryo UI" panose="020B0604030504040204" pitchFamily="50" charset="-128"/>
                        </a:rPr>
                        <a:t>伝統文化や伝統工芸の継承に取り組みたい。</a:t>
                      </a:r>
                      <a:endParaRPr kumimoji="1" lang="en-US" altLang="ja-JP" sz="2000" b="1" dirty="0">
                        <a:solidFill>
                          <a:srgbClr val="FF0000"/>
                        </a:solidFill>
                        <a:latin typeface="Meiryo UI" panose="020B0604030504040204" pitchFamily="50" charset="-128"/>
                        <a:ea typeface="Meiryo UI" panose="020B0604030504040204" pitchFamily="50" charset="-128"/>
                      </a:endParaRPr>
                    </a:p>
                    <a:p>
                      <a:pPr algn="l"/>
                      <a:r>
                        <a:rPr kumimoji="1" lang="ja-JP" altLang="en-US" sz="1400" b="0" dirty="0">
                          <a:solidFill>
                            <a:srgbClr val="FF0000"/>
                          </a:solidFill>
                          <a:latin typeface="Meiryo UI" panose="020B0604030504040204" pitchFamily="50" charset="-128"/>
                          <a:ea typeface="Meiryo UI" panose="020B0604030504040204" pitchFamily="50" charset="-128"/>
                        </a:rPr>
                        <a:t>地域の伝統文化や伝統工芸の継承に貢献し、活性化していきたいと考えています。現状は、手作り体験などのアクティビティーコーナーの協力や、既に活動している団体に寄付をする以外に選択肢がない状態なのですが、それ以外のアイディアを一緒に考えていただけないでしょうか。</a:t>
                      </a:r>
                      <a:endParaRPr kumimoji="1" lang="en-US" altLang="ja-JP" sz="1400" b="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8421539"/>
                  </a:ext>
                </a:extLst>
              </a:tr>
              <a:tr h="1061397">
                <a:tc>
                  <a:txBody>
                    <a:bodyPr/>
                    <a:lstStyle/>
                    <a:p>
                      <a:pPr algn="ctr"/>
                      <a:r>
                        <a:rPr kumimoji="1" lang="ja-JP" altLang="en-US" sz="1200" b="1" dirty="0">
                          <a:latin typeface="Meiryo UI" panose="020B0604030504040204" pitchFamily="50" charset="-128"/>
                          <a:ea typeface="Meiryo UI" panose="020B0604030504040204" pitchFamily="50" charset="-128"/>
                        </a:rPr>
                        <a:t>その他</a:t>
                      </a:r>
                      <a:endParaRPr kumimoji="1" lang="en-US" altLang="ja-JP" sz="1200" b="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latin typeface="Meiryo UI" panose="020B0604030504040204" pitchFamily="50" charset="-128"/>
                          <a:ea typeface="Meiryo UI" panose="020B0604030504040204" pitchFamily="50" charset="-128"/>
                        </a:rPr>
                        <a:t>参加者へ</a:t>
                      </a:r>
                      <a:r>
                        <a:rPr kumimoji="1" lang="en-US" altLang="ja-JP" sz="1050" b="1" dirty="0">
                          <a:latin typeface="Meiryo UI" panose="020B0604030504040204" pitchFamily="50" charset="-128"/>
                          <a:ea typeface="Meiryo UI" panose="020B0604030504040204" pitchFamily="50" charset="-128"/>
                        </a:rPr>
                        <a:t>PR</a:t>
                      </a:r>
                      <a:r>
                        <a:rPr kumimoji="1" lang="ja-JP" altLang="en-US" sz="1050" b="1" dirty="0">
                          <a:latin typeface="Meiryo UI" panose="020B0604030504040204" pitchFamily="50" charset="-128"/>
                          <a:ea typeface="Meiryo UI" panose="020B0604030504040204" pitchFamily="50" charset="-128"/>
                        </a:rPr>
                        <a:t>したいことなど、なんでも</a:t>
                      </a:r>
                      <a:r>
                        <a:rPr kumimoji="1" lang="en-US" altLang="ja-JP" sz="1050" b="1" dirty="0">
                          <a:latin typeface="Meiryo UI" panose="020B0604030504040204" pitchFamily="50" charset="-128"/>
                          <a:ea typeface="Meiryo UI" panose="020B0604030504040204" pitchFamily="50" charset="-128"/>
                        </a:rPr>
                        <a:t>OK</a:t>
                      </a:r>
                      <a:r>
                        <a:rPr kumimoji="1" lang="ja-JP" altLang="en-US" sz="1050" b="1" dirty="0">
                          <a:latin typeface="Meiryo UI" panose="020B0604030504040204" pitchFamily="50" charset="-128"/>
                          <a:ea typeface="Meiryo UI" panose="020B0604030504040204" pitchFamily="50" charset="-128"/>
                        </a:rPr>
                        <a:t>です。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gridSpan="4">
                  <a:txBody>
                    <a:bodyPr/>
                    <a:lstStyle/>
                    <a:p>
                      <a:pPr algn="l"/>
                      <a:r>
                        <a:rPr kumimoji="1" lang="ja-JP" altLang="en-US" sz="1200" b="0" dirty="0">
                          <a:latin typeface="Meiryo UI" panose="020B0604030504040204" pitchFamily="50" charset="-128"/>
                          <a:ea typeface="Meiryo UI" panose="020B0604030504040204" pitchFamily="50" charset="-128"/>
                        </a:rPr>
                        <a:t>パイナップルの葉を使用したストローを導入したり、就労支援センターなどで制作した製品をショップで販売したりしています。</a:t>
                      </a:r>
                      <a:endParaRPr kumimoji="1" lang="en-US" altLang="ja-JP" sz="1200" b="0" dirty="0">
                        <a:latin typeface="Meiryo UI" panose="020B0604030504040204" pitchFamily="50" charset="-128"/>
                        <a:ea typeface="Meiryo UI" panose="020B0604030504040204" pitchFamily="50" charset="-128"/>
                      </a:endParaRPr>
                    </a:p>
                    <a:p>
                      <a:pPr algn="l"/>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に関連する取り組みで、当ホテルと連携できる提案を募集しています！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6828925"/>
                  </a:ext>
                </a:extLst>
              </a:tr>
            </a:tbl>
          </a:graphicData>
        </a:graphic>
      </p:graphicFrame>
      <p:sp>
        <p:nvSpPr>
          <p:cNvPr id="3" name="テキスト ボックス 2">
            <a:extLst>
              <a:ext uri="{FF2B5EF4-FFF2-40B4-BE49-F238E27FC236}">
                <a16:creationId xmlns:a16="http://schemas.microsoft.com/office/drawing/2014/main" id="{6467A7B1-1D8E-BC00-14DF-F0ABB48F3221}"/>
              </a:ext>
            </a:extLst>
          </p:cNvPr>
          <p:cNvSpPr txBox="1"/>
          <p:nvPr/>
        </p:nvSpPr>
        <p:spPr>
          <a:xfrm>
            <a:off x="189752" y="116543"/>
            <a:ext cx="231140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▼申込シート　記入例</a:t>
            </a:r>
            <a:endParaRPr kumimoji="1" lang="ja-JP" altLang="en-US" sz="12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5288EAF-F41B-8C35-59DC-DFBE755EA360}"/>
              </a:ext>
            </a:extLst>
          </p:cNvPr>
          <p:cNvSpPr txBox="1"/>
          <p:nvPr/>
        </p:nvSpPr>
        <p:spPr>
          <a:xfrm>
            <a:off x="5583889" y="2955106"/>
            <a:ext cx="2888877"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画像などやデータなど自由にカスタマイズ可能です。</a:t>
            </a:r>
          </a:p>
        </p:txBody>
      </p:sp>
      <p:sp>
        <p:nvSpPr>
          <p:cNvPr id="8" name="テキスト ボックス 7">
            <a:extLst>
              <a:ext uri="{FF2B5EF4-FFF2-40B4-BE49-F238E27FC236}">
                <a16:creationId xmlns:a16="http://schemas.microsoft.com/office/drawing/2014/main" id="{66A87730-ED55-C1D7-05DA-A6CC0CEA8128}"/>
              </a:ext>
            </a:extLst>
          </p:cNvPr>
          <p:cNvSpPr txBox="1"/>
          <p:nvPr/>
        </p:nvSpPr>
        <p:spPr>
          <a:xfrm>
            <a:off x="3966212" y="65152"/>
            <a:ext cx="5382559" cy="430887"/>
          </a:xfrm>
          <a:prstGeom prst="rect">
            <a:avLst/>
          </a:prstGeom>
          <a:noFill/>
        </p:spPr>
        <p:txBody>
          <a:bodyPr wrap="square" rtlCol="0">
            <a:spAutoFit/>
          </a:bodyPr>
          <a:lstStyle/>
          <a:p>
            <a:r>
              <a:rPr kumimoji="1" lang="ja-JP" altLang="en-US" sz="1100" b="1" dirty="0">
                <a:solidFill>
                  <a:srgbClr val="FF0000"/>
                </a:solidFill>
                <a:latin typeface="Meiryo UI" panose="020B0604030504040204" pitchFamily="50" charset="-128"/>
                <a:ea typeface="Meiryo UI" panose="020B0604030504040204" pitchFamily="50" charset="-128"/>
              </a:rPr>
              <a:t>ピッチでは、この申込シートを画面共有いただきながらの発表を予定しています。</a:t>
            </a:r>
            <a:endParaRPr kumimoji="1" lang="en-US" altLang="ja-JP" sz="1100" b="1" dirty="0">
              <a:solidFill>
                <a:srgbClr val="FF0000"/>
              </a:solidFill>
              <a:latin typeface="Meiryo UI" panose="020B0604030504040204" pitchFamily="50" charset="-128"/>
              <a:ea typeface="Meiryo UI" panose="020B0604030504040204" pitchFamily="50" charset="-128"/>
            </a:endParaRPr>
          </a:p>
          <a:p>
            <a:r>
              <a:rPr kumimoji="1" lang="ja-JP" altLang="en-US" sz="1100" b="1" dirty="0">
                <a:solidFill>
                  <a:srgbClr val="FF0000"/>
                </a:solidFill>
                <a:latin typeface="Meiryo UI" panose="020B0604030504040204" pitchFamily="50" charset="-128"/>
                <a:ea typeface="Meiryo UI" panose="020B0604030504040204" pitchFamily="50" charset="-128"/>
              </a:rPr>
              <a:t>このシートは参加者へ事前に共有する事を想定しています。</a:t>
            </a:r>
          </a:p>
        </p:txBody>
      </p:sp>
      <p:sp>
        <p:nvSpPr>
          <p:cNvPr id="9" name="四角形: 角を丸くする 8">
            <a:extLst>
              <a:ext uri="{FF2B5EF4-FFF2-40B4-BE49-F238E27FC236}">
                <a16:creationId xmlns:a16="http://schemas.microsoft.com/office/drawing/2014/main" id="{919016D6-5973-F6A2-086F-5EDE085019F6}"/>
              </a:ext>
            </a:extLst>
          </p:cNvPr>
          <p:cNvSpPr/>
          <p:nvPr/>
        </p:nvSpPr>
        <p:spPr>
          <a:xfrm>
            <a:off x="2615715" y="84615"/>
            <a:ext cx="1344706" cy="36894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ご確認ください</a:t>
            </a:r>
          </a:p>
        </p:txBody>
      </p:sp>
      <p:pic>
        <p:nvPicPr>
          <p:cNvPr id="11" name="図 10">
            <a:extLst>
              <a:ext uri="{FF2B5EF4-FFF2-40B4-BE49-F238E27FC236}">
                <a16:creationId xmlns:a16="http://schemas.microsoft.com/office/drawing/2014/main" id="{1202F650-4907-8121-50CC-361C199A378C}"/>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5326232" y="1776658"/>
            <a:ext cx="1474694" cy="1106021"/>
          </a:xfrm>
          <a:prstGeom prst="rect">
            <a:avLst/>
          </a:prstGeom>
        </p:spPr>
      </p:pic>
      <p:pic>
        <p:nvPicPr>
          <p:cNvPr id="13" name="図 12">
            <a:extLst>
              <a:ext uri="{FF2B5EF4-FFF2-40B4-BE49-F238E27FC236}">
                <a16:creationId xmlns:a16="http://schemas.microsoft.com/office/drawing/2014/main" id="{B9A4A682-258C-43F9-19DA-468F55AA4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8328" y="1776658"/>
            <a:ext cx="1658221" cy="1106021"/>
          </a:xfrm>
          <a:prstGeom prst="rect">
            <a:avLst/>
          </a:prstGeom>
        </p:spPr>
      </p:pic>
    </p:spTree>
    <p:extLst>
      <p:ext uri="{BB962C8B-B14F-4D97-AF65-F5344CB8AC3E}">
        <p14:creationId xmlns:p14="http://schemas.microsoft.com/office/powerpoint/2010/main" val="10562147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669</Words>
  <Application>Microsoft Office PowerPoint</Application>
  <PresentationFormat>A4 210 x 297 mm</PresentationFormat>
  <Paragraphs>83</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2023-11-22T05:14:01Z</dcterms:created>
  <dcterms:modified xsi:type="dcterms:W3CDTF">2023-11-24T02:59:31Z</dcterms:modified>
</cp:coreProperties>
</file>