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78" r:id="rId2"/>
  </p:sldMasterIdLst>
  <p:sldIdLst>
    <p:sldId id="256" r:id="rId3"/>
    <p:sldId id="259" r:id="rId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5" d="100"/>
          <a:sy n="95" d="100"/>
        </p:scale>
        <p:origin x="53" y="7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
    <p:bg>
      <p:bgPr>
        <a:solidFill>
          <a:srgbClr val="F0EBE3"/>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CD3DC02-F4A5-46A7-89A2-FC947F80CF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159" r="12841"/>
          <a:stretch/>
        </p:blipFill>
        <p:spPr>
          <a:xfrm>
            <a:off x="0" y="0"/>
            <a:ext cx="9144000" cy="6858000"/>
          </a:xfrm>
          <a:prstGeom prst="rect">
            <a:avLst/>
          </a:prstGeom>
        </p:spPr>
      </p:pic>
      <p:sp>
        <p:nvSpPr>
          <p:cNvPr id="139266" name="Rectangle 2"/>
          <p:cNvSpPr>
            <a:spLocks noGrp="1" noChangeArrowheads="1"/>
          </p:cNvSpPr>
          <p:nvPr>
            <p:ph type="ctrTitle" hasCustomPrompt="1"/>
          </p:nvPr>
        </p:nvSpPr>
        <p:spPr bwMode="auto">
          <a:xfrm>
            <a:off x="1008222" y="1649507"/>
            <a:ext cx="3563779" cy="205320"/>
          </a:xfrm>
          <a:prstGeom prst="rect">
            <a:avLst/>
          </a:prstGeom>
        </p:spPr>
        <p:txBody>
          <a:bodyPr lIns="0" tIns="0" rIns="0" bIns="0" anchor="ctr" anchorCtr="0"/>
          <a:lstStyle>
            <a:lvl1pPr algn="l">
              <a:lnSpc>
                <a:spcPct val="100000"/>
              </a:lnSpc>
              <a:defRPr sz="2000" baseline="0">
                <a:solidFill>
                  <a:schemeClr val="tx1"/>
                </a:solidFill>
                <a:latin typeface="Segoe UI" panose="020B0502040204020203" pitchFamily="34" charset="0"/>
                <a:ea typeface="游ゴシック" panose="020B0400000000000000" pitchFamily="50" charset="-128"/>
              </a:defRPr>
            </a:lvl1pPr>
          </a:lstStyle>
          <a:p>
            <a:pPr lvl="0"/>
            <a:r>
              <a:rPr lang="ja-JP" altLang="en-US" noProof="0" dirty="0"/>
              <a:t>タイトルを入力して下さい</a:t>
            </a:r>
            <a:endParaRPr lang="ja-JP" altLang="ja-JP" noProof="0" dirty="0"/>
          </a:p>
        </p:txBody>
      </p:sp>
      <p:sp>
        <p:nvSpPr>
          <p:cNvPr id="139267" name="Rectangle 3"/>
          <p:cNvSpPr>
            <a:spLocks noGrp="1" noChangeArrowheads="1"/>
          </p:cNvSpPr>
          <p:nvPr>
            <p:ph type="subTitle" idx="1" hasCustomPrompt="1"/>
          </p:nvPr>
        </p:nvSpPr>
        <p:spPr>
          <a:xfrm>
            <a:off x="1008223" y="2083079"/>
            <a:ext cx="3563779" cy="205320"/>
          </a:xfrm>
          <a:prstGeom prst="rect">
            <a:avLst/>
          </a:prstGeom>
        </p:spPr>
        <p:txBody>
          <a:bodyPr lIns="0" tIns="0" rIns="0" bIns="0" anchor="ctr" anchorCtr="0"/>
          <a:lstStyle>
            <a:lvl1pPr marL="0" indent="0" algn="l">
              <a:lnSpc>
                <a:spcPct val="83000"/>
              </a:lnSpc>
              <a:defRPr sz="1651" b="0" i="0" baseline="0">
                <a:solidFill>
                  <a:schemeClr val="tx1"/>
                </a:solidFill>
                <a:latin typeface="Segoe UI" panose="020B0502040204020203" pitchFamily="34" charset="0"/>
                <a:ea typeface="游ゴシック Medium" panose="020B0500000000000000" pitchFamily="50" charset="-128"/>
              </a:defRPr>
            </a:lvl1pPr>
          </a:lstStyle>
          <a:p>
            <a:pPr lvl="0"/>
            <a:r>
              <a:rPr lang="ja-JP" altLang="en-US" noProof="0" dirty="0"/>
              <a:t>サブタイトルを入力して下さい</a:t>
            </a:r>
            <a:endParaRPr lang="ja-JP" altLang="ja-JP" noProof="0" dirty="0"/>
          </a:p>
        </p:txBody>
      </p:sp>
      <p:sp>
        <p:nvSpPr>
          <p:cNvPr id="19" name="正方形/長方形 18">
            <a:extLst>
              <a:ext uri="{FF2B5EF4-FFF2-40B4-BE49-F238E27FC236}">
                <a16:creationId xmlns:a16="http://schemas.microsoft.com/office/drawing/2014/main" id="{2B764280-3327-6B4E-89B4-4028B38942B3}"/>
              </a:ext>
            </a:extLst>
          </p:cNvPr>
          <p:cNvSpPr/>
          <p:nvPr/>
        </p:nvSpPr>
        <p:spPr bwMode="auto">
          <a:xfrm>
            <a:off x="800280" y="1616852"/>
            <a:ext cx="34289" cy="1259701"/>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1D3E0773-107E-488A-9378-944C82FBD4C1}"/>
              </a:ext>
            </a:extLst>
          </p:cNvPr>
          <p:cNvGrpSpPr/>
          <p:nvPr/>
        </p:nvGrpSpPr>
        <p:grpSpPr>
          <a:xfrm>
            <a:off x="6967998" y="5653004"/>
            <a:ext cx="2031692" cy="836697"/>
            <a:chOff x="9690416" y="5653004"/>
            <a:chExt cx="2031692" cy="836697"/>
          </a:xfrm>
        </p:grpSpPr>
        <p:pic>
          <p:nvPicPr>
            <p:cNvPr id="13" name="図 12">
              <a:extLst>
                <a:ext uri="{FF2B5EF4-FFF2-40B4-BE49-F238E27FC236}">
                  <a16:creationId xmlns:a16="http://schemas.microsoft.com/office/drawing/2014/main" id="{1F2C4ED9-8A7A-4CF2-A41D-C0835EE1E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416" y="5653004"/>
              <a:ext cx="2026612" cy="479180"/>
            </a:xfrm>
            <a:prstGeom prst="rect">
              <a:avLst/>
            </a:prstGeom>
          </p:spPr>
        </p:pic>
        <p:pic>
          <p:nvPicPr>
            <p:cNvPr id="14" name="図 13">
              <a:extLst>
                <a:ext uri="{FF2B5EF4-FFF2-40B4-BE49-F238E27FC236}">
                  <a16:creationId xmlns:a16="http://schemas.microsoft.com/office/drawing/2014/main" id="{7A7374DF-EB33-4651-8D15-EF754342B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5496" y="6275255"/>
              <a:ext cx="2026612" cy="214446"/>
            </a:xfrm>
            <a:prstGeom prst="rect">
              <a:avLst/>
            </a:prstGeom>
          </p:spPr>
        </p:pic>
      </p:grpSp>
    </p:spTree>
    <p:extLst>
      <p:ext uri="{BB962C8B-B14F-4D97-AF65-F5344CB8AC3E}">
        <p14:creationId xmlns:p14="http://schemas.microsoft.com/office/powerpoint/2010/main" val="267131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118048646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420177720"/>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85237842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53842025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426170735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97721222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表紙">
    <p:bg>
      <p:bgPr>
        <a:solidFill>
          <a:srgbClr val="F0EBE3"/>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hasCustomPrompt="1"/>
          </p:nvPr>
        </p:nvSpPr>
        <p:spPr bwMode="auto">
          <a:xfrm>
            <a:off x="1008222" y="1649507"/>
            <a:ext cx="3563779" cy="205320"/>
          </a:xfrm>
          <a:prstGeom prst="rect">
            <a:avLst/>
          </a:prstGeom>
        </p:spPr>
        <p:txBody>
          <a:bodyPr lIns="0" tIns="0" rIns="0" bIns="0" anchor="ctr" anchorCtr="0"/>
          <a:lstStyle>
            <a:lvl1pPr algn="l">
              <a:lnSpc>
                <a:spcPct val="100000"/>
              </a:lnSpc>
              <a:defRPr sz="2000" baseline="0">
                <a:solidFill>
                  <a:schemeClr val="tx1"/>
                </a:solidFill>
                <a:latin typeface="Segoe UI" panose="020B0502040204020203" pitchFamily="34" charset="0"/>
                <a:ea typeface="游ゴシック" panose="020B0400000000000000" pitchFamily="50" charset="-128"/>
              </a:defRPr>
            </a:lvl1pPr>
          </a:lstStyle>
          <a:p>
            <a:pPr lvl="0"/>
            <a:r>
              <a:rPr lang="ja-JP" altLang="en-US" noProof="0" dirty="0"/>
              <a:t>タイトルを入力して下さい</a:t>
            </a:r>
            <a:endParaRPr lang="ja-JP" altLang="ja-JP" noProof="0" dirty="0"/>
          </a:p>
        </p:txBody>
      </p:sp>
      <p:sp>
        <p:nvSpPr>
          <p:cNvPr id="139267" name="Rectangle 3"/>
          <p:cNvSpPr>
            <a:spLocks noGrp="1" noChangeArrowheads="1"/>
          </p:cNvSpPr>
          <p:nvPr>
            <p:ph type="subTitle" idx="1" hasCustomPrompt="1"/>
          </p:nvPr>
        </p:nvSpPr>
        <p:spPr>
          <a:xfrm>
            <a:off x="1008223" y="2083079"/>
            <a:ext cx="3563779" cy="205320"/>
          </a:xfrm>
          <a:prstGeom prst="rect">
            <a:avLst/>
          </a:prstGeom>
        </p:spPr>
        <p:txBody>
          <a:bodyPr lIns="0" tIns="0" rIns="0" bIns="0" anchor="ctr" anchorCtr="0"/>
          <a:lstStyle>
            <a:lvl1pPr marL="0" indent="0" algn="l">
              <a:lnSpc>
                <a:spcPct val="83000"/>
              </a:lnSpc>
              <a:defRPr sz="1651" b="0" i="0" baseline="0">
                <a:solidFill>
                  <a:schemeClr val="tx1"/>
                </a:solidFill>
                <a:latin typeface="Segoe UI" panose="020B0502040204020203" pitchFamily="34" charset="0"/>
                <a:ea typeface="游ゴシック Medium" panose="020B0500000000000000" pitchFamily="50" charset="-128"/>
              </a:defRPr>
            </a:lvl1pPr>
          </a:lstStyle>
          <a:p>
            <a:pPr lvl="0"/>
            <a:r>
              <a:rPr lang="ja-JP" altLang="en-US" noProof="0" dirty="0"/>
              <a:t>サブタイトルを入力して下さい</a:t>
            </a:r>
            <a:endParaRPr lang="ja-JP" altLang="ja-JP" noProof="0" dirty="0"/>
          </a:p>
        </p:txBody>
      </p:sp>
    </p:spTree>
    <p:extLst>
      <p:ext uri="{BB962C8B-B14F-4D97-AF65-F5344CB8AC3E}">
        <p14:creationId xmlns:p14="http://schemas.microsoft.com/office/powerpoint/2010/main" val="235123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タイトルとコンテンツ">
    <p:bg>
      <p:bgPr>
        <a:solidFill>
          <a:srgbClr val="FFFFFF"/>
        </a:solidFill>
        <a:effectLst/>
      </p:bgPr>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DF31109C-C9E5-4DBE-A7C0-475F36A41C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5000"/>
          <a:stretch/>
        </p:blipFill>
        <p:spPr>
          <a:xfrm>
            <a:off x="-2" y="0"/>
            <a:ext cx="9144001" cy="1371600"/>
          </a:xfrm>
          <a:prstGeom prst="rect">
            <a:avLst/>
          </a:prstGeom>
        </p:spPr>
      </p:pic>
      <p:sp>
        <p:nvSpPr>
          <p:cNvPr id="4" name="正方形/長方形 3">
            <a:extLst>
              <a:ext uri="{FF2B5EF4-FFF2-40B4-BE49-F238E27FC236}">
                <a16:creationId xmlns:a16="http://schemas.microsoft.com/office/drawing/2014/main" id="{5D9ED153-B006-F74D-980E-64C53313540E}"/>
              </a:ext>
            </a:extLst>
          </p:cNvPr>
          <p:cNvSpPr/>
          <p:nvPr/>
        </p:nvSpPr>
        <p:spPr bwMode="auto">
          <a:xfrm>
            <a:off x="0" y="6554792"/>
            <a:ext cx="9144000" cy="305076"/>
          </a:xfrm>
          <a:prstGeom prst="rect">
            <a:avLst/>
          </a:prstGeom>
          <a:solidFill>
            <a:schemeClr val="tx1"/>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a:extLst>
              <a:ext uri="{FF2B5EF4-FFF2-40B4-BE49-F238E27FC236}">
                <a16:creationId xmlns:a16="http://schemas.microsoft.com/office/drawing/2014/main" id="{163BD6B8-5A89-F34E-9290-D1B7621492F2}"/>
              </a:ext>
            </a:extLst>
          </p:cNvPr>
          <p:cNvSpPr>
            <a:spLocks noGrp="1" noChangeArrowheads="1"/>
          </p:cNvSpPr>
          <p:nvPr>
            <p:ph type="title" hasCustomPrompt="1"/>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solidFill>
                  <a:schemeClr val="bg2"/>
                </a:solidFill>
                <a:latin typeface="Segoe UI" panose="020B0502040204020203" pitchFamily="34" charset="0"/>
              </a:defRPr>
            </a:lvl1pPr>
          </a:lstStyle>
          <a:p>
            <a:pPr lvl="0"/>
            <a:r>
              <a:rPr lang="ja-JP" altLang="en-US" dirty="0"/>
              <a:t>ページタイトルを入力して下さい</a:t>
            </a:r>
            <a:br>
              <a:rPr lang="en-US" altLang="ja-JP" dirty="0"/>
            </a:br>
            <a:r>
              <a:rPr lang="en-US" altLang="ja-JP" dirty="0"/>
              <a:t>Click to edit page title</a:t>
            </a:r>
            <a:endParaRPr lang="ja-JP" altLang="ja-JP" dirty="0"/>
          </a:p>
        </p:txBody>
      </p:sp>
      <p:sp>
        <p:nvSpPr>
          <p:cNvPr id="12" name="正方形/長方形 11">
            <a:extLst>
              <a:ext uri="{FF2B5EF4-FFF2-40B4-BE49-F238E27FC236}">
                <a16:creationId xmlns:a16="http://schemas.microsoft.com/office/drawing/2014/main" id="{4EF2AA17-4971-204E-BB8D-226B4B370A32}"/>
              </a:ext>
            </a:extLst>
          </p:cNvPr>
          <p:cNvSpPr/>
          <p:nvPr/>
        </p:nvSpPr>
        <p:spPr bwMode="auto">
          <a:xfrm>
            <a:off x="285253" y="83867"/>
            <a:ext cx="54000" cy="576000"/>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D17C5232-3A91-E147-AF8A-FD29D3E4452E}"/>
              </a:ext>
            </a:extLst>
          </p:cNvPr>
          <p:cNvSpPr>
            <a:spLocks noGrp="1"/>
          </p:cNvSpPr>
          <p:nvPr>
            <p:ph idx="10" hasCustomPrompt="1"/>
          </p:nvPr>
        </p:nvSpPr>
        <p:spPr>
          <a:xfrm>
            <a:off x="446276" y="837656"/>
            <a:ext cx="7965000" cy="360000"/>
          </a:xfrm>
          <a:prstGeom prst="rect">
            <a:avLst/>
          </a:prstGeom>
        </p:spPr>
        <p:txBody>
          <a:bodyPr lIns="0" tIns="0" rIns="0" bIns="0"/>
          <a:lstStyle>
            <a:lvl1pPr marL="0" indent="0">
              <a:lnSpc>
                <a:spcPct val="100000"/>
              </a:lnSpc>
              <a:spcBef>
                <a:spcPts val="0"/>
              </a:spcBef>
              <a:defRPr sz="1800" baseline="0">
                <a:solidFill>
                  <a:schemeClr val="bg2"/>
                </a:solidFill>
                <a:latin typeface="Segoe UI" panose="020B0502040204020203" pitchFamily="34" charset="0"/>
                <a:ea typeface="游ゴシック Medium" panose="020B0500000000000000" pitchFamily="50" charset="-128"/>
              </a:defRPr>
            </a:lvl1pPr>
            <a:lvl2pPr>
              <a:lnSpc>
                <a:spcPct val="100000"/>
              </a:lnSpc>
              <a:defRPr>
                <a:solidFill>
                  <a:schemeClr val="bg2"/>
                </a:solidFill>
              </a:defRPr>
            </a:lvl2pPr>
            <a:lvl3pPr>
              <a:lnSpc>
                <a:spcPct val="100000"/>
              </a:lnSpc>
              <a:defRPr>
                <a:solidFill>
                  <a:schemeClr val="bg2"/>
                </a:solidFill>
              </a:defRPr>
            </a:lvl3pPr>
          </a:lstStyle>
          <a:p>
            <a:pPr lvl="0"/>
            <a:r>
              <a:rPr lang="ja-JP" altLang="en-US" dirty="0"/>
              <a:t>テキストを編集 </a:t>
            </a:r>
            <a:r>
              <a:rPr lang="en-US" altLang="ja-JP" dirty="0"/>
              <a:t>Click to edit Master text styles</a:t>
            </a:r>
          </a:p>
        </p:txBody>
      </p:sp>
      <p:sp>
        <p:nvSpPr>
          <p:cNvPr id="11" name="タイトル 1">
            <a:extLst>
              <a:ext uri="{FF2B5EF4-FFF2-40B4-BE49-F238E27FC236}">
                <a16:creationId xmlns:a16="http://schemas.microsoft.com/office/drawing/2014/main" id="{25F26C02-72C8-4DB9-A080-952E4C0FA6D9}"/>
              </a:ext>
            </a:extLst>
          </p:cNvPr>
          <p:cNvSpPr txBox="1">
            <a:spLocks/>
          </p:cNvSpPr>
          <p:nvPr/>
        </p:nvSpPr>
        <p:spPr>
          <a:xfrm>
            <a:off x="457200" y="236222"/>
            <a:ext cx="8229600" cy="445247"/>
          </a:xfrm>
          <a:prstGeom prst="rect">
            <a:avLst/>
          </a:prstGeom>
        </p:spPr>
        <p:txBody>
          <a:bodyPr/>
          <a:lstStyle>
            <a:lvl1pPr algn="l" rtl="0" fontAlgn="base">
              <a:lnSpc>
                <a:spcPct val="100000"/>
              </a:lnSpc>
              <a:spcBef>
                <a:spcPct val="0"/>
              </a:spcBef>
              <a:spcAft>
                <a:spcPct val="0"/>
              </a:spcAft>
              <a:defRPr sz="2000" b="1" i="0" baseline="0">
                <a:solidFill>
                  <a:schemeClr val="tx1"/>
                </a:solidFill>
                <a:latin typeface="Yu Gothic" panose="020B0400000000000000" pitchFamily="34" charset="-128"/>
                <a:ea typeface="Yu Gothic" panose="020B0400000000000000" pitchFamily="34" charset="-128"/>
                <a:cs typeface="+mj-cs"/>
              </a:defRPr>
            </a:lvl1pPr>
            <a:lvl2pPr algn="l" rtl="0" fontAlgn="base">
              <a:spcBef>
                <a:spcPct val="0"/>
              </a:spcBef>
              <a:spcAft>
                <a:spcPct val="0"/>
              </a:spcAft>
              <a:defRPr sz="2400">
                <a:solidFill>
                  <a:schemeClr val="tx2"/>
                </a:solidFill>
                <a:latin typeface="Arial" charset="0"/>
                <a:ea typeface="ＭＳ Ｐゴシック" pitchFamily="50" charset="-128"/>
              </a:defRPr>
            </a:lvl2pPr>
            <a:lvl3pPr algn="l" rtl="0" fontAlgn="base">
              <a:spcBef>
                <a:spcPct val="0"/>
              </a:spcBef>
              <a:spcAft>
                <a:spcPct val="0"/>
              </a:spcAft>
              <a:defRPr sz="2400">
                <a:solidFill>
                  <a:schemeClr val="tx2"/>
                </a:solidFill>
                <a:latin typeface="Arial" charset="0"/>
                <a:ea typeface="ＭＳ Ｐゴシック" pitchFamily="50" charset="-128"/>
              </a:defRPr>
            </a:lvl3pPr>
            <a:lvl4pPr algn="l" rtl="0" fontAlgn="base">
              <a:spcBef>
                <a:spcPct val="0"/>
              </a:spcBef>
              <a:spcAft>
                <a:spcPct val="0"/>
              </a:spcAft>
              <a:defRPr sz="2400">
                <a:solidFill>
                  <a:schemeClr val="tx2"/>
                </a:solidFill>
                <a:latin typeface="Arial" charset="0"/>
                <a:ea typeface="ＭＳ Ｐゴシック" pitchFamily="50" charset="-128"/>
              </a:defRPr>
            </a:lvl4pPr>
            <a:lvl5pPr algn="l" rtl="0" fontAlgn="base">
              <a:spcBef>
                <a:spcPct val="0"/>
              </a:spcBef>
              <a:spcAft>
                <a:spcPct val="0"/>
              </a:spcAft>
              <a:defRPr sz="2400">
                <a:solidFill>
                  <a:schemeClr val="tx2"/>
                </a:solidFill>
                <a:latin typeface="Arial" charset="0"/>
                <a:ea typeface="ＭＳ Ｐゴシック" pitchFamily="50" charset="-128"/>
              </a:defRPr>
            </a:lvl5pPr>
            <a:lvl6pPr marL="457200" algn="l" rtl="0" fontAlgn="base">
              <a:spcBef>
                <a:spcPct val="0"/>
              </a:spcBef>
              <a:spcAft>
                <a:spcPct val="0"/>
              </a:spcAft>
              <a:defRPr sz="2400">
                <a:solidFill>
                  <a:schemeClr val="tx2"/>
                </a:solidFill>
                <a:latin typeface="Arial" charset="0"/>
                <a:ea typeface="ＭＳ Ｐゴシック" pitchFamily="50" charset="-128"/>
              </a:defRPr>
            </a:lvl6pPr>
            <a:lvl7pPr marL="914400" algn="l" rtl="0" fontAlgn="base">
              <a:spcBef>
                <a:spcPct val="0"/>
              </a:spcBef>
              <a:spcAft>
                <a:spcPct val="0"/>
              </a:spcAft>
              <a:defRPr sz="2400">
                <a:solidFill>
                  <a:schemeClr val="tx2"/>
                </a:solidFill>
                <a:latin typeface="Arial" charset="0"/>
                <a:ea typeface="ＭＳ Ｐゴシック" pitchFamily="50" charset="-128"/>
              </a:defRPr>
            </a:lvl7pPr>
            <a:lvl8pPr marL="1371600" algn="l" rtl="0" fontAlgn="base">
              <a:spcBef>
                <a:spcPct val="0"/>
              </a:spcBef>
              <a:spcAft>
                <a:spcPct val="0"/>
              </a:spcAft>
              <a:defRPr sz="2400">
                <a:solidFill>
                  <a:schemeClr val="tx2"/>
                </a:solidFill>
                <a:latin typeface="Arial" charset="0"/>
                <a:ea typeface="ＭＳ Ｐゴシック" pitchFamily="50" charset="-128"/>
              </a:defRPr>
            </a:lvl8pPr>
            <a:lvl9pPr marL="1828800" algn="l" rtl="0" fontAlgn="base">
              <a:spcBef>
                <a:spcPct val="0"/>
              </a:spcBef>
              <a:spcAft>
                <a:spcPct val="0"/>
              </a:spcAft>
              <a:defRPr sz="2400">
                <a:solidFill>
                  <a:schemeClr val="tx2"/>
                </a:solidFill>
                <a:latin typeface="Arial" charset="0"/>
                <a:ea typeface="ＭＳ Ｐゴシック" pitchFamily="50" charset="-128"/>
              </a:defRPr>
            </a:lvl9pPr>
          </a:lstStyle>
          <a:p>
            <a:pPr eaLnBrk="1" hangingPunct="1"/>
            <a:endParaRPr kumimoji="1" lang="ja-JP" altLang="en-US" sz="2000" kern="0" dirty="0"/>
          </a:p>
        </p:txBody>
      </p:sp>
      <p:sp>
        <p:nvSpPr>
          <p:cNvPr id="17" name="Rectangle 5">
            <a:extLst>
              <a:ext uri="{FF2B5EF4-FFF2-40B4-BE49-F238E27FC236}">
                <a16:creationId xmlns:a16="http://schemas.microsoft.com/office/drawing/2014/main" id="{3BAEFE9A-E04E-4B7D-A7DD-5C3D62A52ADF}"/>
              </a:ext>
            </a:extLst>
          </p:cNvPr>
          <p:cNvSpPr txBox="1">
            <a:spLocks noChangeArrowheads="1"/>
          </p:cNvSpPr>
          <p:nvPr/>
        </p:nvSpPr>
        <p:spPr bwMode="auto">
          <a:xfrm>
            <a:off x="216000" y="664077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ct val="100000"/>
              </a:lnSpc>
              <a:spcBef>
                <a:spcPct val="0"/>
              </a:spcBef>
              <a:spcAft>
                <a:spcPct val="0"/>
              </a:spcAft>
              <a:defRPr sz="9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fld id="{53E59A0F-BB7A-4FFB-A1BA-8908693D5CBD}" type="slidenum">
              <a:rPr lang="ja-JP" altLang="en-US" sz="1000" b="0" i="0" baseline="0" smtClean="0">
                <a:solidFill>
                  <a:srgbClr val="FFFFFF"/>
                </a:solidFill>
                <a:latin typeface="+mn-ea"/>
                <a:ea typeface="+mn-ea"/>
              </a:rPr>
              <a:pPr/>
              <a:t>‹#›</a:t>
            </a:fld>
            <a:endParaRPr lang="en-US" altLang="ja-JP" sz="1000" b="0" i="0" baseline="0" dirty="0">
              <a:solidFill>
                <a:srgbClr val="FFFFFF"/>
              </a:solidFill>
              <a:latin typeface="+mn-ea"/>
              <a:ea typeface="+mn-ea"/>
            </a:endParaRPr>
          </a:p>
        </p:txBody>
      </p:sp>
      <p:sp>
        <p:nvSpPr>
          <p:cNvPr id="18" name="Text Box 7">
            <a:extLst>
              <a:ext uri="{FF2B5EF4-FFF2-40B4-BE49-F238E27FC236}">
                <a16:creationId xmlns:a16="http://schemas.microsoft.com/office/drawing/2014/main" id="{3765BD67-71DD-4DE5-BEBA-70AE24FC361B}"/>
              </a:ext>
            </a:extLst>
          </p:cNvPr>
          <p:cNvSpPr txBox="1">
            <a:spLocks noChangeArrowheads="1"/>
          </p:cNvSpPr>
          <p:nvPr/>
        </p:nvSpPr>
        <p:spPr bwMode="auto">
          <a:xfrm>
            <a:off x="7227799" y="6658913"/>
            <a:ext cx="1999593" cy="13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lnSpc>
                <a:spcPct val="80000"/>
              </a:lnSpc>
              <a:spcBef>
                <a:spcPct val="0"/>
              </a:spcBef>
            </a:pPr>
            <a:r>
              <a:rPr lang="en-US" altLang="ja-JP" sz="1000" b="0" i="0" spc="30" baseline="0" dirty="0">
                <a:solidFill>
                  <a:schemeClr val="bg1"/>
                </a:solidFill>
                <a:latin typeface="Segoe UI" panose="020B0502040204020203" pitchFamily="34" charset="0"/>
                <a:ea typeface="Tazugane Gothic StdN Book" panose="020B0603020203020204" pitchFamily="34" charset="-128"/>
                <a:cs typeface="Meiryo UI" panose="020B0604030504040204" pitchFamily="50" charset="-128"/>
              </a:rPr>
              <a:t>©︎2022 ABeam Consulting Ltd.</a:t>
            </a:r>
            <a:endParaRPr lang="ja-JP" altLang="en-US" sz="1000" b="0" i="0" spc="30" baseline="0" dirty="0">
              <a:solidFill>
                <a:schemeClr val="bg1"/>
              </a:solidFill>
              <a:latin typeface="Segoe UI" panose="020B0502040204020203" pitchFamily="34" charset="0"/>
              <a:ea typeface="Tazugane Gothic StdN Book" panose="020B0603020203020204" pitchFamily="34" charset="-128"/>
              <a:cs typeface="Meiryo UI" panose="020B0604030504040204" pitchFamily="50" charset="-128"/>
            </a:endParaRPr>
          </a:p>
        </p:txBody>
      </p:sp>
      <p:sp>
        <p:nvSpPr>
          <p:cNvPr id="19" name="Text Box 7">
            <a:extLst>
              <a:ext uri="{FF2B5EF4-FFF2-40B4-BE49-F238E27FC236}">
                <a16:creationId xmlns:a16="http://schemas.microsoft.com/office/drawing/2014/main" id="{D725B917-1426-441B-99A4-C5015938D019}"/>
              </a:ext>
            </a:extLst>
          </p:cNvPr>
          <p:cNvSpPr txBox="1">
            <a:spLocks noChangeArrowheads="1"/>
          </p:cNvSpPr>
          <p:nvPr/>
        </p:nvSpPr>
        <p:spPr bwMode="auto">
          <a:xfrm>
            <a:off x="6250338" y="6658913"/>
            <a:ext cx="882068" cy="12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80000"/>
              </a:lnSpc>
              <a:spcBef>
                <a:spcPct val="0"/>
              </a:spcBef>
            </a:pPr>
            <a:r>
              <a:rPr lang="en-US" altLang="ja-JP" sz="1000" b="0" i="0" spc="80" baseline="0" dirty="0">
                <a:solidFill>
                  <a:srgbClr val="FFFFFF"/>
                </a:solidFill>
                <a:latin typeface="Segoe UI" panose="020B0502040204020203" pitchFamily="34" charset="0"/>
                <a:ea typeface="Meiryo UI" panose="020B0604030504040204" pitchFamily="50" charset="-128"/>
                <a:cs typeface="Meiryo UI" panose="020B0604030504040204" pitchFamily="50" charset="-128"/>
              </a:rPr>
              <a:t>confidential</a:t>
            </a:r>
            <a:endParaRPr lang="ja-JP" altLang="en-US" sz="1000" b="0" i="0" spc="80" baseline="0" dirty="0">
              <a:solidFill>
                <a:srgbClr val="FFFFFF"/>
              </a:solidFill>
              <a:latin typeface="Segoe UI" panose="020B0502040204020203"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87702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中扉">
    <p:bg>
      <p:bgPr>
        <a:solidFill>
          <a:srgbClr val="FF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7A34D3-EC07-426E-A564-C4C0C36A82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580"/>
          <a:stretch/>
        </p:blipFill>
        <p:spPr>
          <a:xfrm>
            <a:off x="5347068" y="0"/>
            <a:ext cx="3796931" cy="6858000"/>
          </a:xfrm>
          <a:prstGeom prst="rect">
            <a:avLst/>
          </a:prstGeom>
        </p:spPr>
      </p:pic>
      <p:sp>
        <p:nvSpPr>
          <p:cNvPr id="9" name="Rectangle 3">
            <a:extLst>
              <a:ext uri="{FF2B5EF4-FFF2-40B4-BE49-F238E27FC236}">
                <a16:creationId xmlns:a16="http://schemas.microsoft.com/office/drawing/2014/main" id="{4A596544-D1C1-554A-9444-1CAFCDC94E10}"/>
              </a:ext>
            </a:extLst>
          </p:cNvPr>
          <p:cNvSpPr>
            <a:spLocks noGrp="1" noChangeArrowheads="1"/>
          </p:cNvSpPr>
          <p:nvPr>
            <p:ph type="title"/>
          </p:nvPr>
        </p:nvSpPr>
        <p:spPr bwMode="gray">
          <a:xfrm>
            <a:off x="1008222" y="3013851"/>
            <a:ext cx="3995579"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latin typeface="Segoe UI" panose="020B0502040204020203" pitchFamily="34" charset="0"/>
                <a:ea typeface="游ゴシック" panose="020B0400000000000000" pitchFamily="50" charset="-128"/>
              </a:defRPr>
            </a:lvl1pPr>
          </a:lstStyle>
          <a:p>
            <a:pPr lvl="0"/>
            <a:r>
              <a:rPr lang="ja-JP" altLang="en-US"/>
              <a:t>マスター タイトルの書式設定</a:t>
            </a:r>
            <a:endParaRPr lang="ja-JP" altLang="ja-JP" dirty="0"/>
          </a:p>
        </p:txBody>
      </p:sp>
      <p:sp>
        <p:nvSpPr>
          <p:cNvPr id="10" name="正方形/長方形 9">
            <a:extLst>
              <a:ext uri="{FF2B5EF4-FFF2-40B4-BE49-F238E27FC236}">
                <a16:creationId xmlns:a16="http://schemas.microsoft.com/office/drawing/2014/main" id="{B53324B6-CD34-5940-AFFE-6D19C979726A}"/>
              </a:ext>
            </a:extLst>
          </p:cNvPr>
          <p:cNvSpPr/>
          <p:nvPr/>
        </p:nvSpPr>
        <p:spPr bwMode="auto">
          <a:xfrm>
            <a:off x="800280" y="3013852"/>
            <a:ext cx="3428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Rectangle 3">
            <a:extLst>
              <a:ext uri="{FF2B5EF4-FFF2-40B4-BE49-F238E27FC236}">
                <a16:creationId xmlns:a16="http://schemas.microsoft.com/office/drawing/2014/main" id="{F685A9DB-EC76-CD45-985E-3580CDA0DBEE}"/>
              </a:ext>
            </a:extLst>
          </p:cNvPr>
          <p:cNvSpPr>
            <a:spLocks noGrp="1" noChangeArrowheads="1"/>
          </p:cNvSpPr>
          <p:nvPr>
            <p:ph type="subTitle" idx="1" hasCustomPrompt="1"/>
          </p:nvPr>
        </p:nvSpPr>
        <p:spPr>
          <a:xfrm>
            <a:off x="1008222" y="3564757"/>
            <a:ext cx="3995579" cy="324207"/>
          </a:xfrm>
          <a:prstGeom prst="rect">
            <a:avLst/>
          </a:prstGeom>
        </p:spPr>
        <p:txBody>
          <a:bodyPr lIns="0" tIns="0" rIns="0" bIns="0" anchor="ctr" anchorCtr="0"/>
          <a:lstStyle>
            <a:lvl1pPr marL="0" indent="0" algn="l">
              <a:lnSpc>
                <a:spcPct val="83000"/>
              </a:lnSpc>
              <a:defRPr sz="1651" b="0" i="0" baseline="0">
                <a:latin typeface="Segoe UI" panose="020B0502040204020203" pitchFamily="34" charset="0"/>
                <a:ea typeface="游ゴシック Medium" panose="020B0500000000000000" pitchFamily="50" charset="-128"/>
              </a:defRPr>
            </a:lvl1pPr>
          </a:lstStyle>
          <a:p>
            <a:pPr lvl="0"/>
            <a:r>
              <a:rPr lang="ja-JP" altLang="en-US" noProof="0" dirty="0"/>
              <a:t>サブタイトルを入力して下さい</a:t>
            </a:r>
            <a:endParaRPr lang="ja-JP" altLang="ja-JP" noProof="0" dirty="0"/>
          </a:p>
        </p:txBody>
      </p:sp>
    </p:spTree>
    <p:extLst>
      <p:ext uri="{BB962C8B-B14F-4D97-AF65-F5344CB8AC3E}">
        <p14:creationId xmlns:p14="http://schemas.microsoft.com/office/powerpoint/2010/main" val="6760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裏表紙">
    <p:bg>
      <p:bgPr>
        <a:solidFill>
          <a:srgbClr val="F0EBE3"/>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A0ADA9-3DE4-4E57-8519-D2FB64BBEE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289" r="10710"/>
          <a:stretch/>
        </p:blipFill>
        <p:spPr>
          <a:xfrm>
            <a:off x="-1" y="0"/>
            <a:ext cx="9144001" cy="6858000"/>
          </a:xfrm>
          <a:prstGeom prst="rect">
            <a:avLst/>
          </a:prstGeom>
        </p:spPr>
      </p:pic>
      <p:sp>
        <p:nvSpPr>
          <p:cNvPr id="11" name="正方形/長方形 10">
            <a:extLst>
              <a:ext uri="{FF2B5EF4-FFF2-40B4-BE49-F238E27FC236}">
                <a16:creationId xmlns:a16="http://schemas.microsoft.com/office/drawing/2014/main" id="{034BBA46-799E-45DB-A332-AB9FCFB663BB}"/>
              </a:ext>
            </a:extLst>
          </p:cNvPr>
          <p:cNvSpPr/>
          <p:nvPr/>
        </p:nvSpPr>
        <p:spPr>
          <a:xfrm>
            <a:off x="259690" y="6177688"/>
            <a:ext cx="5153973" cy="343427"/>
          </a:xfrm>
          <a:prstGeom prst="rect">
            <a:avLst/>
          </a:prstGeom>
        </p:spPr>
        <p:txBody>
          <a:bodyPr wrap="square">
            <a:spAutoFit/>
          </a:bodyPr>
          <a:lstStyle/>
          <a:p>
            <a:pPr>
              <a:lnSpc>
                <a:spcPts val="1000"/>
              </a:lnSpc>
            </a:pPr>
            <a:r>
              <a:rPr lang="ja-JP" altLang="en-US" sz="751" b="0" i="0" dirty="0">
                <a:solidFill>
                  <a:schemeClr val="tx1"/>
                </a:solidFill>
                <a:latin typeface="游ゴシック Medium" panose="020B0500000000000000" pitchFamily="50" charset="-128"/>
                <a:ea typeface="游ゴシック Medium" panose="020B0500000000000000" pitchFamily="50" charset="-128"/>
              </a:rPr>
              <a:t>アビーム、ABeam及びそのロゴは、アビームコンサルティング株式会社の日本その他の国における登録商標です。</a:t>
            </a:r>
            <a:endParaRPr lang="en-US" altLang="ja-JP" sz="751" b="0" i="0" dirty="0">
              <a:solidFill>
                <a:schemeClr val="tx1"/>
              </a:solidFill>
              <a:latin typeface="游ゴシック Medium" panose="020B0500000000000000" pitchFamily="50" charset="-128"/>
              <a:ea typeface="游ゴシック Medium" panose="020B0500000000000000" pitchFamily="50" charset="-128"/>
            </a:endParaRPr>
          </a:p>
          <a:p>
            <a:pPr>
              <a:lnSpc>
                <a:spcPts val="1000"/>
              </a:lnSpc>
            </a:pPr>
            <a:r>
              <a:rPr lang="ja-JP" altLang="en-US" sz="751" b="0" i="0" dirty="0">
                <a:solidFill>
                  <a:schemeClr val="tx1"/>
                </a:solidFill>
                <a:latin typeface="游ゴシック Medium" panose="020B0500000000000000" pitchFamily="50" charset="-128"/>
                <a:ea typeface="游ゴシック Medium" panose="020B0500000000000000" pitchFamily="50" charset="-128"/>
              </a:rPr>
              <a:t>本文に記載されている会社名及び製品名は各社の商号、商標又は登録商標です。</a:t>
            </a:r>
          </a:p>
        </p:txBody>
      </p:sp>
      <p:sp>
        <p:nvSpPr>
          <p:cNvPr id="13" name="Text Box 7">
            <a:extLst>
              <a:ext uri="{FF2B5EF4-FFF2-40B4-BE49-F238E27FC236}">
                <a16:creationId xmlns:a16="http://schemas.microsoft.com/office/drawing/2014/main" id="{F68DFEC9-6A9B-46F2-88EF-C89806189AC1}"/>
              </a:ext>
            </a:extLst>
          </p:cNvPr>
          <p:cNvSpPr txBox="1">
            <a:spLocks noChangeArrowheads="1"/>
          </p:cNvSpPr>
          <p:nvPr/>
        </p:nvSpPr>
        <p:spPr bwMode="auto">
          <a:xfrm>
            <a:off x="3761423" y="6367716"/>
            <a:ext cx="1911930" cy="9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lnSpc>
                <a:spcPct val="80000"/>
              </a:lnSpc>
              <a:spcBef>
                <a:spcPct val="0"/>
              </a:spcBef>
            </a:pPr>
            <a:r>
              <a:rPr lang="en-US" altLang="ja-JP" sz="751" b="0" i="0" spc="31" baseline="0" dirty="0">
                <a:solidFill>
                  <a:schemeClr val="tx1"/>
                </a:solidFill>
                <a:latin typeface="Segoe UI" panose="020B0502040204020203" pitchFamily="34" charset="0"/>
                <a:ea typeface="Tazugane Gothic StdN Book" panose="020B0603020203020204" pitchFamily="34" charset="-128"/>
                <a:cs typeface="Meiryo UI" panose="020B0604030504040204" pitchFamily="50" charset="-128"/>
              </a:rPr>
              <a:t>©︎2022 ABeam Consulting Ltd.</a:t>
            </a:r>
            <a:endParaRPr lang="ja-JP" altLang="en-US" sz="751" b="0" i="0" spc="31" baseline="0" dirty="0">
              <a:solidFill>
                <a:schemeClr val="tx1"/>
              </a:solidFill>
              <a:latin typeface="Segoe UI" panose="020B0502040204020203" pitchFamily="34" charset="0"/>
              <a:ea typeface="Tazugane Gothic StdN Book" panose="020B0603020203020204" pitchFamily="34"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00E70573-879F-49D1-AF32-11CA56398811}"/>
              </a:ext>
            </a:extLst>
          </p:cNvPr>
          <p:cNvGrpSpPr/>
          <p:nvPr/>
        </p:nvGrpSpPr>
        <p:grpSpPr>
          <a:xfrm>
            <a:off x="6967998" y="5653004"/>
            <a:ext cx="2031692" cy="836697"/>
            <a:chOff x="9690416" y="5653004"/>
            <a:chExt cx="2031692" cy="836697"/>
          </a:xfrm>
        </p:grpSpPr>
        <p:pic>
          <p:nvPicPr>
            <p:cNvPr id="9" name="図 8">
              <a:extLst>
                <a:ext uri="{FF2B5EF4-FFF2-40B4-BE49-F238E27FC236}">
                  <a16:creationId xmlns:a16="http://schemas.microsoft.com/office/drawing/2014/main" id="{7BD45AD6-5698-47F5-96F9-442878F01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416" y="5653004"/>
              <a:ext cx="2026612" cy="479180"/>
            </a:xfrm>
            <a:prstGeom prst="rect">
              <a:avLst/>
            </a:prstGeom>
          </p:spPr>
        </p:pic>
        <p:pic>
          <p:nvPicPr>
            <p:cNvPr id="12" name="図 11">
              <a:extLst>
                <a:ext uri="{FF2B5EF4-FFF2-40B4-BE49-F238E27FC236}">
                  <a16:creationId xmlns:a16="http://schemas.microsoft.com/office/drawing/2014/main" id="{3B5FD16B-09F5-42C0-A2CD-2D0B0A6E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5496" y="6275255"/>
              <a:ext cx="2026612" cy="214446"/>
            </a:xfrm>
            <a:prstGeom prst="rect">
              <a:avLst/>
            </a:prstGeom>
          </p:spPr>
        </p:pic>
      </p:grpSp>
    </p:spTree>
    <p:extLst>
      <p:ext uri="{BB962C8B-B14F-4D97-AF65-F5344CB8AC3E}">
        <p14:creationId xmlns:p14="http://schemas.microsoft.com/office/powerpoint/2010/main" val="293856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03814120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25827373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38497370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2601156866"/>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4127240917"/>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62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1" fontAlgn="base" hangingPunct="1">
        <a:lnSpc>
          <a:spcPct val="100000"/>
        </a:lnSpc>
        <a:spcBef>
          <a:spcPct val="0"/>
        </a:spcBef>
        <a:spcAft>
          <a:spcPct val="0"/>
        </a:spcAft>
        <a:defRPr kumimoji="1" sz="2000" b="1" i="0" baseline="0">
          <a:solidFill>
            <a:schemeClr val="tx1"/>
          </a:solidFill>
          <a:latin typeface="Yu Gothic" panose="020B0400000000000000" pitchFamily="34" charset="-128"/>
          <a:ea typeface="Yu Gothic" panose="020B0400000000000000" pitchFamily="34"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589325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0.png"/><Relationship Id="rId2" Type="http://schemas.openxmlformats.org/officeDocument/2006/relationships/image" Target="../media/image15.png"/><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1.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A69D31-8313-E037-347E-F4F7ED377ED7}"/>
              </a:ext>
            </a:extLst>
          </p:cNvPr>
          <p:cNvSpPr>
            <a:spLocks noGrp="1"/>
          </p:cNvSpPr>
          <p:nvPr>
            <p:ph type="title"/>
          </p:nvPr>
        </p:nvSpPr>
        <p:spPr>
          <a:xfrm>
            <a:off x="369114" y="421298"/>
            <a:ext cx="8481269" cy="592473"/>
          </a:xfr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ja-JP" altLang="en-US" sz="2400" b="1" u="sng" dirty="0">
                <a:latin typeface="Meiryo UI" panose="020B0604030504040204" pitchFamily="50" charset="-128"/>
                <a:ea typeface="Meiryo UI" panose="020B0604030504040204" pitchFamily="50" charset="-128"/>
              </a:rPr>
              <a:t>（プロジェクト名称）</a:t>
            </a:r>
            <a:br>
              <a:rPr lang="en-US" altLang="ja-JP" sz="1600" b="1" u="sng" dirty="0">
                <a:latin typeface="Meiryo UI" panose="020B0604030504040204" pitchFamily="50" charset="-128"/>
                <a:ea typeface="Meiryo UI" panose="020B0604030504040204" pitchFamily="50" charset="-128"/>
              </a:rPr>
            </a:br>
            <a:r>
              <a:rPr lang="ja-JP" altLang="en-US" sz="1400" b="1" u="sng" dirty="0">
                <a:latin typeface="Meiryo UI" panose="020B0604030504040204" pitchFamily="50" charset="-128"/>
                <a:ea typeface="Meiryo UI" panose="020B0604030504040204" pitchFamily="50" charset="-128"/>
              </a:rPr>
              <a:t>（プロジェクトチーム名）</a:t>
            </a:r>
            <a:endParaRPr lang="ja-JP" altLang="en-US" sz="1600" b="1" u="sng" dirty="0">
              <a:latin typeface="Meiryo UI" panose="020B0604030504040204" pitchFamily="50" charset="-128"/>
              <a:ea typeface="Meiryo UI" panose="020B0604030504040204" pitchFamily="50" charset="-128"/>
            </a:endParaRPr>
          </a:p>
        </p:txBody>
      </p:sp>
      <p:graphicFrame>
        <p:nvGraphicFramePr>
          <p:cNvPr id="6" name="表 6">
            <a:extLst>
              <a:ext uri="{FF2B5EF4-FFF2-40B4-BE49-F238E27FC236}">
                <a16:creationId xmlns:a16="http://schemas.microsoft.com/office/drawing/2014/main" id="{7044409A-8B4C-52AB-7F84-C57DF7802FBC}"/>
              </a:ext>
            </a:extLst>
          </p:cNvPr>
          <p:cNvGraphicFramePr>
            <a:graphicFrameLocks noGrp="1"/>
          </p:cNvGraphicFramePr>
          <p:nvPr>
            <p:extLst>
              <p:ext uri="{D42A27DB-BD31-4B8C-83A1-F6EECF244321}">
                <p14:modId xmlns:p14="http://schemas.microsoft.com/office/powerpoint/2010/main" val="2416435292"/>
              </p:ext>
            </p:extLst>
          </p:nvPr>
        </p:nvGraphicFramePr>
        <p:xfrm>
          <a:off x="369115" y="1064382"/>
          <a:ext cx="8481270" cy="1628468"/>
        </p:xfrm>
        <a:graphic>
          <a:graphicData uri="http://schemas.openxmlformats.org/drawingml/2006/table">
            <a:tbl>
              <a:tblPr firstCol="1">
                <a:tableStyleId>{5C22544A-7EE6-4342-B048-85BDC9FD1C3A}</a:tableStyleId>
              </a:tblPr>
              <a:tblGrid>
                <a:gridCol w="1853968">
                  <a:extLst>
                    <a:ext uri="{9D8B030D-6E8A-4147-A177-3AD203B41FA5}">
                      <a16:colId xmlns:a16="http://schemas.microsoft.com/office/drawing/2014/main" val="1449816076"/>
                    </a:ext>
                  </a:extLst>
                </a:gridCol>
                <a:gridCol w="1104550">
                  <a:extLst>
                    <a:ext uri="{9D8B030D-6E8A-4147-A177-3AD203B41FA5}">
                      <a16:colId xmlns:a16="http://schemas.microsoft.com/office/drawing/2014/main" val="258043985"/>
                    </a:ext>
                  </a:extLst>
                </a:gridCol>
                <a:gridCol w="1828829">
                  <a:extLst>
                    <a:ext uri="{9D8B030D-6E8A-4147-A177-3AD203B41FA5}">
                      <a16:colId xmlns:a16="http://schemas.microsoft.com/office/drawing/2014/main" val="43673429"/>
                    </a:ext>
                  </a:extLst>
                </a:gridCol>
                <a:gridCol w="1131216">
                  <a:extLst>
                    <a:ext uri="{9D8B030D-6E8A-4147-A177-3AD203B41FA5}">
                      <a16:colId xmlns:a16="http://schemas.microsoft.com/office/drawing/2014/main" val="3145762363"/>
                    </a:ext>
                  </a:extLst>
                </a:gridCol>
                <a:gridCol w="2562707">
                  <a:extLst>
                    <a:ext uri="{9D8B030D-6E8A-4147-A177-3AD203B41FA5}">
                      <a16:colId xmlns:a16="http://schemas.microsoft.com/office/drawing/2014/main" val="2464270047"/>
                    </a:ext>
                  </a:extLst>
                </a:gridCol>
              </a:tblGrid>
              <a:tr h="423404">
                <a:tc>
                  <a:txBody>
                    <a:bodyPr/>
                    <a:lstStyle/>
                    <a:p>
                      <a:pPr algn="ctr"/>
                      <a:r>
                        <a:rPr kumimoji="1" lang="ja-JP" altLang="en-US" sz="1200" dirty="0">
                          <a:latin typeface="Meiryo UI" panose="020B0604030504040204" pitchFamily="50" charset="-128"/>
                          <a:ea typeface="Meiryo UI" panose="020B0604030504040204" pitchFamily="50" charset="-128"/>
                        </a:rPr>
                        <a:t>プロジェクトチームの目的</a:t>
                      </a:r>
                    </a:p>
                  </a:txBody>
                  <a:tcPr anchor="ctr"/>
                </a:tc>
                <a:tc gridSpan="4">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2215149028"/>
                  </a:ext>
                </a:extLst>
              </a:tr>
              <a:tr h="389172">
                <a:tc>
                  <a:txBody>
                    <a:bodyPr/>
                    <a:lstStyle/>
                    <a:p>
                      <a:pPr algn="ctr"/>
                      <a:r>
                        <a:rPr kumimoji="1" lang="ja-JP" altLang="en-US" sz="1200" dirty="0">
                          <a:latin typeface="Meiryo UI" panose="020B0604030504040204" pitchFamily="50" charset="-128"/>
                          <a:ea typeface="Meiryo UI" panose="020B0604030504040204" pitchFamily="50" charset="-128"/>
                        </a:rPr>
                        <a:t>解決したい課題</a:t>
                      </a:r>
                    </a:p>
                  </a:txBody>
                  <a:tcPr anchor="ctr"/>
                </a:tc>
                <a:tc gridSpan="4">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3160160734"/>
                  </a:ext>
                </a:extLst>
              </a:tr>
              <a:tr h="389172">
                <a:tc>
                  <a:txBody>
                    <a:bodyPr/>
                    <a:lstStyle/>
                    <a:p>
                      <a:pPr algn="ctr"/>
                      <a:r>
                        <a:rPr kumimoji="1" lang="ja-JP" altLang="en-US" sz="1200" dirty="0">
                          <a:latin typeface="Meiryo UI" panose="020B0604030504040204" pitchFamily="50" charset="-128"/>
                          <a:ea typeface="Meiryo UI" panose="020B0604030504040204" pitchFamily="50" charset="-128"/>
                        </a:rPr>
                        <a:t>関連するゴール</a:t>
                      </a:r>
                    </a:p>
                  </a:txBody>
                  <a:tcPr anchor="ctr"/>
                </a:tc>
                <a:tc gridSpan="2">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活動期間</a:t>
                      </a:r>
                    </a:p>
                  </a:txBody>
                  <a:tcPr anchor="ctr">
                    <a:solidFill>
                      <a:schemeClr val="accent1"/>
                    </a:solid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53275914"/>
                  </a:ext>
                </a:extLst>
              </a:tr>
              <a:tr h="392231">
                <a:tc>
                  <a:txBody>
                    <a:bodyPr/>
                    <a:lstStyle/>
                    <a:p>
                      <a:pPr algn="ctr"/>
                      <a:r>
                        <a:rPr kumimoji="1" lang="ja-JP" altLang="en-US" sz="1100" dirty="0">
                          <a:latin typeface="Meiryo UI" panose="020B0604030504040204" pitchFamily="50" charset="-128"/>
                          <a:ea typeface="Meiryo UI" panose="020B0604030504040204" pitchFamily="50" charset="-128"/>
                        </a:rPr>
                        <a:t>おきなわ</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アクションプランとの関係性</a:t>
                      </a:r>
                    </a:p>
                  </a:txBody>
                  <a:tcPr anchor="ctr"/>
                </a:tc>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gridSpan="2">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972184369"/>
                  </a:ext>
                </a:extLst>
              </a:tr>
            </a:tbl>
          </a:graphicData>
        </a:graphic>
      </p:graphicFrame>
      <p:graphicFrame>
        <p:nvGraphicFramePr>
          <p:cNvPr id="8" name="表 7">
            <a:extLst>
              <a:ext uri="{FF2B5EF4-FFF2-40B4-BE49-F238E27FC236}">
                <a16:creationId xmlns:a16="http://schemas.microsoft.com/office/drawing/2014/main" id="{E4093FA0-F2BF-2E6A-1C34-07CC950E3F30}"/>
              </a:ext>
            </a:extLst>
          </p:cNvPr>
          <p:cNvGraphicFramePr>
            <a:graphicFrameLocks noGrp="1"/>
          </p:cNvGraphicFramePr>
          <p:nvPr>
            <p:extLst>
              <p:ext uri="{D42A27DB-BD31-4B8C-83A1-F6EECF244321}">
                <p14:modId xmlns:p14="http://schemas.microsoft.com/office/powerpoint/2010/main" val="2179516269"/>
              </p:ext>
            </p:extLst>
          </p:nvPr>
        </p:nvGraphicFramePr>
        <p:xfrm>
          <a:off x="3515211" y="2770257"/>
          <a:ext cx="3157690" cy="3031441"/>
        </p:xfrm>
        <a:graphic>
          <a:graphicData uri="http://schemas.openxmlformats.org/drawingml/2006/table">
            <a:tbl>
              <a:tblPr firstRow="1">
                <a:tableStyleId>{5C22544A-7EE6-4342-B048-85BDC9FD1C3A}</a:tableStyleId>
              </a:tblPr>
              <a:tblGrid>
                <a:gridCol w="3157690">
                  <a:extLst>
                    <a:ext uri="{9D8B030D-6E8A-4147-A177-3AD203B41FA5}">
                      <a16:colId xmlns:a16="http://schemas.microsoft.com/office/drawing/2014/main" val="3863516164"/>
                    </a:ext>
                  </a:extLst>
                </a:gridCol>
              </a:tblGrid>
              <a:tr h="313333">
                <a:tc>
                  <a:txBody>
                    <a:bodyPr/>
                    <a:lstStyle/>
                    <a:p>
                      <a:pPr algn="ctr"/>
                      <a:r>
                        <a:rPr kumimoji="1" lang="ja-JP" altLang="en-US" sz="1600" dirty="0">
                          <a:latin typeface="Meiryo UI" panose="020B0604030504040204" pitchFamily="50" charset="-128"/>
                          <a:ea typeface="Meiryo UI" panose="020B0604030504040204" pitchFamily="50" charset="-128"/>
                        </a:rPr>
                        <a:t>１年間の活動成果</a:t>
                      </a:r>
                    </a:p>
                  </a:txBody>
                  <a:tcPr marL="68700" marR="68700" marT="41564" marB="41564"/>
                </a:tc>
                <a:extLst>
                  <a:ext uri="{0D108BD9-81ED-4DB2-BD59-A6C34878D82A}">
                    <a16:rowId xmlns:a16="http://schemas.microsoft.com/office/drawing/2014/main" val="795871291"/>
                  </a:ext>
                </a:extLst>
              </a:tr>
              <a:tr h="2704473">
                <a:tc>
                  <a:txBody>
                    <a:bodyPr/>
                    <a:lstStyle/>
                    <a:p>
                      <a:endParaRPr kumimoji="1" lang="ja-JP" altLang="en-US" sz="1100" dirty="0">
                        <a:latin typeface="Meiryo UI" panose="020B0604030504040204" pitchFamily="50" charset="-128"/>
                        <a:ea typeface="Meiryo UI" panose="020B0604030504040204" pitchFamily="50" charset="-128"/>
                      </a:endParaRPr>
                    </a:p>
                  </a:txBody>
                  <a:tcPr marL="68700" marR="68700" marT="41564" marB="41564"/>
                </a:tc>
                <a:extLst>
                  <a:ext uri="{0D108BD9-81ED-4DB2-BD59-A6C34878D82A}">
                    <a16:rowId xmlns:a16="http://schemas.microsoft.com/office/drawing/2014/main" val="105252299"/>
                  </a:ext>
                </a:extLst>
              </a:tr>
            </a:tbl>
          </a:graphicData>
        </a:graphic>
      </p:graphicFrame>
      <p:pic>
        <p:nvPicPr>
          <p:cNvPr id="10" name="図 9">
            <a:extLst>
              <a:ext uri="{FF2B5EF4-FFF2-40B4-BE49-F238E27FC236}">
                <a16:creationId xmlns:a16="http://schemas.microsoft.com/office/drawing/2014/main" id="{1D5C12D6-0504-466B-86AF-463FEBB04B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7484" y="5644632"/>
            <a:ext cx="324568" cy="324568"/>
          </a:xfrm>
          <a:prstGeom prst="rect">
            <a:avLst/>
          </a:prstGeom>
          <a:noFill/>
          <a:ln>
            <a:noFill/>
          </a:ln>
        </p:spPr>
      </p:pic>
      <p:pic>
        <p:nvPicPr>
          <p:cNvPr id="11" name="図 10">
            <a:extLst>
              <a:ext uri="{FF2B5EF4-FFF2-40B4-BE49-F238E27FC236}">
                <a16:creationId xmlns:a16="http://schemas.microsoft.com/office/drawing/2014/main" id="{F0248AAF-DF41-4DB5-8933-D50E4B3A27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329" y="5644632"/>
            <a:ext cx="324568" cy="324568"/>
          </a:xfrm>
          <a:prstGeom prst="rect">
            <a:avLst/>
          </a:prstGeom>
          <a:noFill/>
          <a:ln>
            <a:noFill/>
          </a:ln>
        </p:spPr>
      </p:pic>
      <p:pic>
        <p:nvPicPr>
          <p:cNvPr id="12" name="図 11">
            <a:extLst>
              <a:ext uri="{FF2B5EF4-FFF2-40B4-BE49-F238E27FC236}">
                <a16:creationId xmlns:a16="http://schemas.microsoft.com/office/drawing/2014/main" id="{70A1CB60-8C65-4997-8B35-7FAF4B8CD6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9654" y="5644632"/>
            <a:ext cx="324568" cy="324568"/>
          </a:xfrm>
          <a:prstGeom prst="rect">
            <a:avLst/>
          </a:prstGeom>
          <a:noFill/>
          <a:ln>
            <a:noFill/>
          </a:ln>
        </p:spPr>
      </p:pic>
      <p:pic>
        <p:nvPicPr>
          <p:cNvPr id="13" name="図 12">
            <a:extLst>
              <a:ext uri="{FF2B5EF4-FFF2-40B4-BE49-F238E27FC236}">
                <a16:creationId xmlns:a16="http://schemas.microsoft.com/office/drawing/2014/main" id="{78410A9B-79B4-4C0F-BFF5-806F49B9D5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8271" y="5051929"/>
            <a:ext cx="324568" cy="324568"/>
          </a:xfrm>
          <a:prstGeom prst="rect">
            <a:avLst/>
          </a:prstGeom>
          <a:noFill/>
          <a:ln>
            <a:noFill/>
          </a:ln>
        </p:spPr>
      </p:pic>
      <p:pic>
        <p:nvPicPr>
          <p:cNvPr id="14" name="図 13">
            <a:extLst>
              <a:ext uri="{FF2B5EF4-FFF2-40B4-BE49-F238E27FC236}">
                <a16:creationId xmlns:a16="http://schemas.microsoft.com/office/drawing/2014/main" id="{D1D91D5F-6798-4F04-9CD9-9DF7A3342D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9237" y="5051929"/>
            <a:ext cx="324568" cy="324568"/>
          </a:xfrm>
          <a:prstGeom prst="rect">
            <a:avLst/>
          </a:prstGeom>
          <a:noFill/>
          <a:ln>
            <a:noFill/>
          </a:ln>
        </p:spPr>
      </p:pic>
      <p:pic>
        <p:nvPicPr>
          <p:cNvPr id="15" name="図 14">
            <a:extLst>
              <a:ext uri="{FF2B5EF4-FFF2-40B4-BE49-F238E27FC236}">
                <a16:creationId xmlns:a16="http://schemas.microsoft.com/office/drawing/2014/main" id="{D28951C1-AB8F-4298-BFAE-8FD8326970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05619" y="5051929"/>
            <a:ext cx="324568" cy="324568"/>
          </a:xfrm>
          <a:prstGeom prst="rect">
            <a:avLst/>
          </a:prstGeom>
          <a:noFill/>
          <a:ln>
            <a:noFill/>
          </a:ln>
        </p:spPr>
      </p:pic>
      <p:pic>
        <p:nvPicPr>
          <p:cNvPr id="16" name="図 15">
            <a:extLst>
              <a:ext uri="{FF2B5EF4-FFF2-40B4-BE49-F238E27FC236}">
                <a16:creationId xmlns:a16="http://schemas.microsoft.com/office/drawing/2014/main" id="{7DC69E93-C164-4408-94DB-9093FDE363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33900" y="4528361"/>
            <a:ext cx="324568" cy="324568"/>
          </a:xfrm>
          <a:prstGeom prst="rect">
            <a:avLst/>
          </a:prstGeom>
          <a:noFill/>
          <a:ln>
            <a:noFill/>
          </a:ln>
        </p:spPr>
      </p:pic>
      <p:pic>
        <p:nvPicPr>
          <p:cNvPr id="17" name="図 16">
            <a:extLst>
              <a:ext uri="{FF2B5EF4-FFF2-40B4-BE49-F238E27FC236}">
                <a16:creationId xmlns:a16="http://schemas.microsoft.com/office/drawing/2014/main" id="{555C0887-2462-4590-BB78-A71422F96D6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24176" y="4528361"/>
            <a:ext cx="324568" cy="324568"/>
          </a:xfrm>
          <a:prstGeom prst="rect">
            <a:avLst/>
          </a:prstGeom>
          <a:noFill/>
          <a:ln>
            <a:noFill/>
          </a:ln>
        </p:spPr>
      </p:pic>
      <p:pic>
        <p:nvPicPr>
          <p:cNvPr id="18" name="図 17">
            <a:extLst>
              <a:ext uri="{FF2B5EF4-FFF2-40B4-BE49-F238E27FC236}">
                <a16:creationId xmlns:a16="http://schemas.microsoft.com/office/drawing/2014/main" id="{901740E1-C7FD-46B5-A86B-24E63B44714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15723" y="4528361"/>
            <a:ext cx="324568" cy="324568"/>
          </a:xfrm>
          <a:prstGeom prst="rect">
            <a:avLst/>
          </a:prstGeom>
          <a:noFill/>
          <a:ln>
            <a:noFill/>
          </a:ln>
        </p:spPr>
      </p:pic>
      <p:pic>
        <p:nvPicPr>
          <p:cNvPr id="19" name="図 18">
            <a:extLst>
              <a:ext uri="{FF2B5EF4-FFF2-40B4-BE49-F238E27FC236}">
                <a16:creationId xmlns:a16="http://schemas.microsoft.com/office/drawing/2014/main" id="{0083119A-966F-4EC2-8B1F-02802D60595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29313" y="4528361"/>
            <a:ext cx="324568" cy="324568"/>
          </a:xfrm>
          <a:prstGeom prst="rect">
            <a:avLst/>
          </a:prstGeom>
          <a:noFill/>
          <a:ln>
            <a:noFill/>
          </a:ln>
        </p:spPr>
      </p:pic>
      <p:pic>
        <p:nvPicPr>
          <p:cNvPr id="20" name="図 19">
            <a:extLst>
              <a:ext uri="{FF2B5EF4-FFF2-40B4-BE49-F238E27FC236}">
                <a16:creationId xmlns:a16="http://schemas.microsoft.com/office/drawing/2014/main" id="{0FC3C1C1-1850-45DD-8FC5-0DE49502A9D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5619" y="4528361"/>
            <a:ext cx="324568" cy="324568"/>
          </a:xfrm>
          <a:prstGeom prst="rect">
            <a:avLst/>
          </a:prstGeom>
          <a:noFill/>
          <a:ln>
            <a:noFill/>
          </a:ln>
        </p:spPr>
      </p:pic>
      <p:pic>
        <p:nvPicPr>
          <p:cNvPr id="21" name="図 20">
            <a:extLst>
              <a:ext uri="{FF2B5EF4-FFF2-40B4-BE49-F238E27FC236}">
                <a16:creationId xmlns:a16="http://schemas.microsoft.com/office/drawing/2014/main" id="{DB840B8C-9BD7-4309-9220-C584F268B99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28852" y="5051929"/>
            <a:ext cx="324568" cy="324568"/>
          </a:xfrm>
          <a:prstGeom prst="rect">
            <a:avLst/>
          </a:prstGeom>
          <a:noFill/>
          <a:ln>
            <a:noFill/>
          </a:ln>
        </p:spPr>
      </p:pic>
      <p:pic>
        <p:nvPicPr>
          <p:cNvPr id="22" name="図 21">
            <a:extLst>
              <a:ext uri="{FF2B5EF4-FFF2-40B4-BE49-F238E27FC236}">
                <a16:creationId xmlns:a16="http://schemas.microsoft.com/office/drawing/2014/main" id="{70A72F1C-0EC8-4F8B-9718-0EBF39C3218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828565" y="4528361"/>
            <a:ext cx="324568" cy="324568"/>
          </a:xfrm>
          <a:prstGeom prst="rect">
            <a:avLst/>
          </a:prstGeom>
          <a:noFill/>
          <a:ln>
            <a:noFill/>
          </a:ln>
        </p:spPr>
      </p:pic>
      <p:pic>
        <p:nvPicPr>
          <p:cNvPr id="23" name="図 22">
            <a:extLst>
              <a:ext uri="{FF2B5EF4-FFF2-40B4-BE49-F238E27FC236}">
                <a16:creationId xmlns:a16="http://schemas.microsoft.com/office/drawing/2014/main" id="{78081F66-8CCA-453E-9F55-E815FBD8AFC4}"/>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42371" y="5644632"/>
            <a:ext cx="324568" cy="324568"/>
          </a:xfrm>
          <a:prstGeom prst="rect">
            <a:avLst/>
          </a:prstGeom>
          <a:noFill/>
          <a:ln>
            <a:noFill/>
          </a:ln>
        </p:spPr>
      </p:pic>
      <p:pic>
        <p:nvPicPr>
          <p:cNvPr id="24" name="図 23">
            <a:extLst>
              <a:ext uri="{FF2B5EF4-FFF2-40B4-BE49-F238E27FC236}">
                <a16:creationId xmlns:a16="http://schemas.microsoft.com/office/drawing/2014/main" id="{AB0FE36A-534D-4EAD-8F58-A45D69B2E37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25577" y="5644632"/>
            <a:ext cx="324568" cy="324568"/>
          </a:xfrm>
          <a:prstGeom prst="rect">
            <a:avLst/>
          </a:prstGeom>
          <a:noFill/>
          <a:ln>
            <a:noFill/>
          </a:ln>
        </p:spPr>
      </p:pic>
      <p:pic>
        <p:nvPicPr>
          <p:cNvPr id="25" name="図 24">
            <a:extLst>
              <a:ext uri="{FF2B5EF4-FFF2-40B4-BE49-F238E27FC236}">
                <a16:creationId xmlns:a16="http://schemas.microsoft.com/office/drawing/2014/main" id="{FF079B8A-92F3-4538-B192-E4EC38A38F74}"/>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32956" y="5051929"/>
            <a:ext cx="324568" cy="324568"/>
          </a:xfrm>
          <a:prstGeom prst="rect">
            <a:avLst/>
          </a:prstGeom>
          <a:noFill/>
          <a:ln>
            <a:noFill/>
          </a:ln>
        </p:spPr>
      </p:pic>
      <p:pic>
        <p:nvPicPr>
          <p:cNvPr id="26" name="図 25">
            <a:extLst>
              <a:ext uri="{FF2B5EF4-FFF2-40B4-BE49-F238E27FC236}">
                <a16:creationId xmlns:a16="http://schemas.microsoft.com/office/drawing/2014/main" id="{12EC2309-A8CB-4B1F-ACB3-A49641167C07}"/>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45330" y="5051929"/>
            <a:ext cx="324568" cy="324568"/>
          </a:xfrm>
          <a:prstGeom prst="rect">
            <a:avLst/>
          </a:prstGeom>
          <a:noFill/>
          <a:ln>
            <a:noFill/>
          </a:ln>
        </p:spPr>
      </p:pic>
      <p:sp>
        <p:nvSpPr>
          <p:cNvPr id="28" name="テキスト ボックス 27">
            <a:extLst>
              <a:ext uri="{FF2B5EF4-FFF2-40B4-BE49-F238E27FC236}">
                <a16:creationId xmlns:a16="http://schemas.microsoft.com/office/drawing/2014/main" id="{0C579013-40FA-D23C-2FA0-973B3812FA34}"/>
              </a:ext>
            </a:extLst>
          </p:cNvPr>
          <p:cNvSpPr txBox="1"/>
          <p:nvPr/>
        </p:nvSpPr>
        <p:spPr>
          <a:xfrm>
            <a:off x="9245577" y="247764"/>
            <a:ext cx="3046071"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記載要領</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・原則として、提案時の様式</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及び本様式と同時に提出する様式</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に記載した内容を転記もしくは必要に応じ要約して記入してください。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・行の高さ等は、適宜加工いただいて差し支えありません。</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・「関連するゴール」は、以下からアイコンを選択してください。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・「おきなわ</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アクションプランとの関係性」については、提案時の様式</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と同様、様式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もしくは様式</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の内容を転記してください。</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・「活動時の写真や画像等」のスペースには、実際に活動している様子の写真や、活動によって得られた成果物の写真等、実際に活動していたことがわかるような画像を挿入してください。</a:t>
            </a:r>
          </a:p>
        </p:txBody>
      </p:sp>
      <p:sp>
        <p:nvSpPr>
          <p:cNvPr id="2" name="タイトル 3">
            <a:extLst>
              <a:ext uri="{FF2B5EF4-FFF2-40B4-BE49-F238E27FC236}">
                <a16:creationId xmlns:a16="http://schemas.microsoft.com/office/drawing/2014/main" id="{B8EB0EA1-A8F6-4A62-6F51-C560E2FC54A1}"/>
              </a:ext>
            </a:extLst>
          </p:cNvPr>
          <p:cNvSpPr txBox="1">
            <a:spLocks/>
          </p:cNvSpPr>
          <p:nvPr/>
        </p:nvSpPr>
        <p:spPr>
          <a:xfrm>
            <a:off x="369114" y="44794"/>
            <a:ext cx="8481269" cy="33516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400" b="1" u="sng" dirty="0">
                <a:solidFill>
                  <a:schemeClr val="tx1"/>
                </a:solidFill>
                <a:latin typeface="Meiryo UI" panose="020B0604030504040204" pitchFamily="50" charset="-128"/>
                <a:ea typeface="Meiryo UI" panose="020B0604030504040204" pitchFamily="50" charset="-128"/>
              </a:rPr>
              <a:t>おきなわ</a:t>
            </a:r>
            <a:r>
              <a:rPr lang="en-US" altLang="ja-JP" sz="1400" b="1" u="sng" dirty="0">
                <a:solidFill>
                  <a:schemeClr val="tx1"/>
                </a:solidFill>
                <a:latin typeface="Meiryo UI" panose="020B0604030504040204" pitchFamily="50" charset="-128"/>
                <a:ea typeface="Meiryo UI" panose="020B0604030504040204" pitchFamily="50" charset="-128"/>
              </a:rPr>
              <a:t>SDGs</a:t>
            </a:r>
            <a:r>
              <a:rPr lang="ja-JP" altLang="en-US" sz="1400" b="1" u="sng" dirty="0">
                <a:solidFill>
                  <a:schemeClr val="tx1"/>
                </a:solidFill>
                <a:latin typeface="Meiryo UI" panose="020B0604030504040204" pitchFamily="50" charset="-128"/>
                <a:ea typeface="Meiryo UI" panose="020B0604030504040204" pitchFamily="50" charset="-128"/>
              </a:rPr>
              <a:t>プラットフォームプロジェクトチーム活動報告</a:t>
            </a:r>
          </a:p>
        </p:txBody>
      </p:sp>
      <p:sp>
        <p:nvSpPr>
          <p:cNvPr id="9" name="テキスト ボックス 8">
            <a:extLst>
              <a:ext uri="{FF2B5EF4-FFF2-40B4-BE49-F238E27FC236}">
                <a16:creationId xmlns:a16="http://schemas.microsoft.com/office/drawing/2014/main" id="{C052C1CC-28A4-CB04-76E9-21A3FE198416}"/>
              </a:ext>
            </a:extLst>
          </p:cNvPr>
          <p:cNvSpPr txBox="1"/>
          <p:nvPr/>
        </p:nvSpPr>
        <p:spPr>
          <a:xfrm>
            <a:off x="7969542" y="105635"/>
            <a:ext cx="106540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様式</a:t>
            </a:r>
            <a:r>
              <a:rPr lang="en-US" altLang="ja-JP" sz="1200" dirty="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 name="表 6">
            <a:extLst>
              <a:ext uri="{FF2B5EF4-FFF2-40B4-BE49-F238E27FC236}">
                <a16:creationId xmlns:a16="http://schemas.microsoft.com/office/drawing/2014/main" id="{F3FE98E2-DD95-C15D-F431-91D12475FDCB}"/>
              </a:ext>
            </a:extLst>
          </p:cNvPr>
          <p:cNvGraphicFramePr>
            <a:graphicFrameLocks noGrp="1"/>
          </p:cNvGraphicFramePr>
          <p:nvPr>
            <p:extLst>
              <p:ext uri="{D42A27DB-BD31-4B8C-83A1-F6EECF244321}">
                <p14:modId xmlns:p14="http://schemas.microsoft.com/office/powerpoint/2010/main" val="4209599741"/>
              </p:ext>
            </p:extLst>
          </p:nvPr>
        </p:nvGraphicFramePr>
        <p:xfrm>
          <a:off x="369114" y="5879105"/>
          <a:ext cx="8481270" cy="873260"/>
        </p:xfrm>
        <a:graphic>
          <a:graphicData uri="http://schemas.openxmlformats.org/drawingml/2006/table">
            <a:tbl>
              <a:tblPr firstCol="1">
                <a:tableStyleId>{5C22544A-7EE6-4342-B048-85BDC9FD1C3A}</a:tableStyleId>
              </a:tblPr>
              <a:tblGrid>
                <a:gridCol w="1853968">
                  <a:extLst>
                    <a:ext uri="{9D8B030D-6E8A-4147-A177-3AD203B41FA5}">
                      <a16:colId xmlns:a16="http://schemas.microsoft.com/office/drawing/2014/main" val="1449816076"/>
                    </a:ext>
                  </a:extLst>
                </a:gridCol>
                <a:gridCol w="6627302">
                  <a:extLst>
                    <a:ext uri="{9D8B030D-6E8A-4147-A177-3AD203B41FA5}">
                      <a16:colId xmlns:a16="http://schemas.microsoft.com/office/drawing/2014/main" val="258043985"/>
                    </a:ext>
                  </a:extLst>
                </a:gridCol>
              </a:tblGrid>
              <a:tr h="873260">
                <a:tc>
                  <a:txBody>
                    <a:bodyPr/>
                    <a:lstStyle/>
                    <a:p>
                      <a:pPr algn="ctr"/>
                      <a:r>
                        <a:rPr kumimoji="1" lang="ja-JP" altLang="en-US" sz="1600" dirty="0">
                          <a:latin typeface="Meiryo UI" panose="020B0604030504040204" pitchFamily="50" charset="-128"/>
                          <a:ea typeface="Meiryo UI" panose="020B0604030504040204" pitchFamily="50" charset="-128"/>
                        </a:rPr>
                        <a:t>今後の展望</a:t>
                      </a:r>
                    </a:p>
                  </a:txBody>
                  <a:tcPr anchor="ctr"/>
                </a:tc>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15149028"/>
                  </a:ext>
                </a:extLst>
              </a:tr>
            </a:tbl>
          </a:graphicData>
        </a:graphic>
      </p:graphicFrame>
      <p:sp>
        <p:nvSpPr>
          <p:cNvPr id="5" name="正方形/長方形 4">
            <a:extLst>
              <a:ext uri="{FF2B5EF4-FFF2-40B4-BE49-F238E27FC236}">
                <a16:creationId xmlns:a16="http://schemas.microsoft.com/office/drawing/2014/main" id="{C896B958-8F9E-EF75-CD54-81F56FFB9285}"/>
              </a:ext>
            </a:extLst>
          </p:cNvPr>
          <p:cNvSpPr/>
          <p:nvPr/>
        </p:nvSpPr>
        <p:spPr>
          <a:xfrm>
            <a:off x="6690056" y="2823188"/>
            <a:ext cx="2160325" cy="13948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活動時の写真や画像等</a:t>
            </a:r>
          </a:p>
        </p:txBody>
      </p:sp>
      <p:sp>
        <p:nvSpPr>
          <p:cNvPr id="27" name="正方形/長方形 26">
            <a:extLst>
              <a:ext uri="{FF2B5EF4-FFF2-40B4-BE49-F238E27FC236}">
                <a16:creationId xmlns:a16="http://schemas.microsoft.com/office/drawing/2014/main" id="{0032C7D5-6D60-508E-0963-9A1D9BBBE737}"/>
              </a:ext>
            </a:extLst>
          </p:cNvPr>
          <p:cNvSpPr/>
          <p:nvPr/>
        </p:nvSpPr>
        <p:spPr>
          <a:xfrm>
            <a:off x="6690056" y="4301231"/>
            <a:ext cx="2160325" cy="13948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活動時の写真や画像等</a:t>
            </a:r>
          </a:p>
        </p:txBody>
      </p:sp>
      <p:graphicFrame>
        <p:nvGraphicFramePr>
          <p:cNvPr id="29" name="表 7">
            <a:extLst>
              <a:ext uri="{FF2B5EF4-FFF2-40B4-BE49-F238E27FC236}">
                <a16:creationId xmlns:a16="http://schemas.microsoft.com/office/drawing/2014/main" id="{DAC88109-FD78-940C-CDD6-2EFB14910D4C}"/>
              </a:ext>
            </a:extLst>
          </p:cNvPr>
          <p:cNvGraphicFramePr>
            <a:graphicFrameLocks noGrp="1"/>
          </p:cNvGraphicFramePr>
          <p:nvPr/>
        </p:nvGraphicFramePr>
        <p:xfrm>
          <a:off x="369114" y="2770257"/>
          <a:ext cx="3157690" cy="3031441"/>
        </p:xfrm>
        <a:graphic>
          <a:graphicData uri="http://schemas.openxmlformats.org/drawingml/2006/table">
            <a:tbl>
              <a:tblPr firstRow="1">
                <a:tableStyleId>{5C22544A-7EE6-4342-B048-85BDC9FD1C3A}</a:tableStyleId>
              </a:tblPr>
              <a:tblGrid>
                <a:gridCol w="3157690">
                  <a:extLst>
                    <a:ext uri="{9D8B030D-6E8A-4147-A177-3AD203B41FA5}">
                      <a16:colId xmlns:a16="http://schemas.microsoft.com/office/drawing/2014/main" val="3863516164"/>
                    </a:ext>
                  </a:extLst>
                </a:gridCol>
              </a:tblGrid>
              <a:tr h="313333">
                <a:tc>
                  <a:txBody>
                    <a:bodyPr/>
                    <a:lstStyle/>
                    <a:p>
                      <a:pPr algn="ctr"/>
                      <a:r>
                        <a:rPr kumimoji="1" lang="ja-JP" altLang="en-US" sz="1600" dirty="0">
                          <a:latin typeface="Meiryo UI" panose="020B0604030504040204" pitchFamily="50" charset="-128"/>
                          <a:ea typeface="Meiryo UI" panose="020B0604030504040204" pitchFamily="50" charset="-128"/>
                        </a:rPr>
                        <a:t>１年間の活動概要</a:t>
                      </a:r>
                    </a:p>
                  </a:txBody>
                  <a:tcPr marL="68700" marR="68700" marT="41564" marB="41564"/>
                </a:tc>
                <a:extLst>
                  <a:ext uri="{0D108BD9-81ED-4DB2-BD59-A6C34878D82A}">
                    <a16:rowId xmlns:a16="http://schemas.microsoft.com/office/drawing/2014/main" val="795871291"/>
                  </a:ext>
                </a:extLst>
              </a:tr>
              <a:tr h="2704473">
                <a:tc>
                  <a:txBody>
                    <a:bodyPr/>
                    <a:lstStyle/>
                    <a:p>
                      <a:endParaRPr kumimoji="1" lang="ja-JP" altLang="en-US" sz="1100" dirty="0">
                        <a:latin typeface="Meiryo UI" panose="020B0604030504040204" pitchFamily="50" charset="-128"/>
                        <a:ea typeface="Meiryo UI" panose="020B0604030504040204" pitchFamily="50" charset="-128"/>
                      </a:endParaRPr>
                    </a:p>
                  </a:txBody>
                  <a:tcPr marL="68700" marR="68700" marT="41564" marB="41564"/>
                </a:tc>
                <a:extLst>
                  <a:ext uri="{0D108BD9-81ED-4DB2-BD59-A6C34878D82A}">
                    <a16:rowId xmlns:a16="http://schemas.microsoft.com/office/drawing/2014/main" val="105252299"/>
                  </a:ext>
                </a:extLst>
              </a:tr>
            </a:tbl>
          </a:graphicData>
        </a:graphic>
      </p:graphicFrame>
    </p:spTree>
    <p:extLst>
      <p:ext uri="{BB962C8B-B14F-4D97-AF65-F5344CB8AC3E}">
        <p14:creationId xmlns:p14="http://schemas.microsoft.com/office/powerpoint/2010/main" val="168817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A69D31-8313-E037-347E-F4F7ED377ED7}"/>
              </a:ext>
            </a:extLst>
          </p:cNvPr>
          <p:cNvSpPr>
            <a:spLocks noGrp="1"/>
          </p:cNvSpPr>
          <p:nvPr>
            <p:ph type="title"/>
          </p:nvPr>
        </p:nvSpPr>
        <p:spPr>
          <a:xfrm>
            <a:off x="369114" y="421298"/>
            <a:ext cx="8481269" cy="592473"/>
          </a:xfr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kumimoji="1" lang="ja-JP" altLang="en-US" sz="24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健康寿命延伸プロジェクト</a:t>
            </a:r>
            <a:r>
              <a:rPr kumimoji="1" lang="ja-JP" altLang="en-US" sz="20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～高齢者が明るく生きやすい社会～</a:t>
            </a:r>
            <a:br>
              <a:rPr kumimoji="1" lang="en-US" altLang="ja-JP" sz="1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6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おきなわ健康促進</a:t>
            </a:r>
            <a:r>
              <a:rPr kumimoji="1" lang="en-US" altLang="ja-JP" sz="16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PT</a:t>
            </a:r>
            <a:endParaRPr lang="ja-JP" altLang="en-US" sz="1600" b="1" u="sng" dirty="0">
              <a:latin typeface="Meiryo UI" panose="020B0604030504040204" pitchFamily="50" charset="-128"/>
              <a:ea typeface="Meiryo UI" panose="020B0604030504040204" pitchFamily="50" charset="-128"/>
            </a:endParaRPr>
          </a:p>
        </p:txBody>
      </p:sp>
      <p:graphicFrame>
        <p:nvGraphicFramePr>
          <p:cNvPr id="6" name="表 6">
            <a:extLst>
              <a:ext uri="{FF2B5EF4-FFF2-40B4-BE49-F238E27FC236}">
                <a16:creationId xmlns:a16="http://schemas.microsoft.com/office/drawing/2014/main" id="{7044409A-8B4C-52AB-7F84-C57DF7802FBC}"/>
              </a:ext>
            </a:extLst>
          </p:cNvPr>
          <p:cNvGraphicFramePr>
            <a:graphicFrameLocks noGrp="1"/>
          </p:cNvGraphicFramePr>
          <p:nvPr>
            <p:extLst>
              <p:ext uri="{D42A27DB-BD31-4B8C-83A1-F6EECF244321}">
                <p14:modId xmlns:p14="http://schemas.microsoft.com/office/powerpoint/2010/main" val="3436890605"/>
              </p:ext>
            </p:extLst>
          </p:nvPr>
        </p:nvGraphicFramePr>
        <p:xfrm>
          <a:off x="369115" y="1064382"/>
          <a:ext cx="8481270" cy="1628468"/>
        </p:xfrm>
        <a:graphic>
          <a:graphicData uri="http://schemas.openxmlformats.org/drawingml/2006/table">
            <a:tbl>
              <a:tblPr firstCol="1">
                <a:tableStyleId>{5C22544A-7EE6-4342-B048-85BDC9FD1C3A}</a:tableStyleId>
              </a:tblPr>
              <a:tblGrid>
                <a:gridCol w="1853968">
                  <a:extLst>
                    <a:ext uri="{9D8B030D-6E8A-4147-A177-3AD203B41FA5}">
                      <a16:colId xmlns:a16="http://schemas.microsoft.com/office/drawing/2014/main" val="1449816076"/>
                    </a:ext>
                  </a:extLst>
                </a:gridCol>
                <a:gridCol w="1104550">
                  <a:extLst>
                    <a:ext uri="{9D8B030D-6E8A-4147-A177-3AD203B41FA5}">
                      <a16:colId xmlns:a16="http://schemas.microsoft.com/office/drawing/2014/main" val="258043985"/>
                    </a:ext>
                  </a:extLst>
                </a:gridCol>
                <a:gridCol w="1828829">
                  <a:extLst>
                    <a:ext uri="{9D8B030D-6E8A-4147-A177-3AD203B41FA5}">
                      <a16:colId xmlns:a16="http://schemas.microsoft.com/office/drawing/2014/main" val="43673429"/>
                    </a:ext>
                  </a:extLst>
                </a:gridCol>
                <a:gridCol w="1131216">
                  <a:extLst>
                    <a:ext uri="{9D8B030D-6E8A-4147-A177-3AD203B41FA5}">
                      <a16:colId xmlns:a16="http://schemas.microsoft.com/office/drawing/2014/main" val="3145762363"/>
                    </a:ext>
                  </a:extLst>
                </a:gridCol>
                <a:gridCol w="2562707">
                  <a:extLst>
                    <a:ext uri="{9D8B030D-6E8A-4147-A177-3AD203B41FA5}">
                      <a16:colId xmlns:a16="http://schemas.microsoft.com/office/drawing/2014/main" val="2464270047"/>
                    </a:ext>
                  </a:extLst>
                </a:gridCol>
              </a:tblGrid>
              <a:tr h="423404">
                <a:tc>
                  <a:txBody>
                    <a:bodyPr/>
                    <a:lstStyle/>
                    <a:p>
                      <a:pPr algn="ctr"/>
                      <a:r>
                        <a:rPr kumimoji="1" lang="ja-JP" altLang="en-US" sz="1200" dirty="0">
                          <a:latin typeface="Meiryo UI" panose="020B0604030504040204" pitchFamily="50" charset="-128"/>
                          <a:ea typeface="Meiryo UI" panose="020B0604030504040204" pitchFamily="50" charset="-128"/>
                        </a:rPr>
                        <a:t>プロジェクトチームの目的</a:t>
                      </a: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少子高齢化が進む日本では高齢者の数は増え続けている。全ての高齢者に対するケアが追いついていないため、イベント企画実績と地域の交流促進や高齢者の見回りを実績とを掛け合わせることで、高齢者の笑顔が絶えない沖縄県を目指す。</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2215149028"/>
                  </a:ext>
                </a:extLst>
              </a:tr>
              <a:tr h="389172">
                <a:tc>
                  <a:txBody>
                    <a:bodyPr/>
                    <a:lstStyle/>
                    <a:p>
                      <a:pPr algn="ctr"/>
                      <a:r>
                        <a:rPr kumimoji="1" lang="ja-JP" altLang="en-US" sz="1200" dirty="0">
                          <a:latin typeface="Meiryo UI" panose="020B0604030504040204" pitchFamily="50" charset="-128"/>
                          <a:ea typeface="Meiryo UI" panose="020B0604030504040204" pitchFamily="50" charset="-128"/>
                        </a:rPr>
                        <a:t>解決したい課題</a:t>
                      </a:r>
                    </a:p>
                  </a:txBody>
                  <a:tcPr anchor="ctr"/>
                </a:tc>
                <a:tc gridSpan="4">
                  <a:txBody>
                    <a:bodyPr/>
                    <a:lstStyle/>
                    <a:p>
                      <a:r>
                        <a:rPr kumimoji="1" lang="ja-JP" altLang="en-US" sz="1050" dirty="0">
                          <a:latin typeface="Meiryo UI" panose="020B0604030504040204" pitchFamily="50" charset="-128"/>
                          <a:ea typeface="Meiryo UI" panose="020B0604030504040204" pitchFamily="50" charset="-128"/>
                        </a:rPr>
                        <a:t>・高齢者の社会からの孤立　　・健康寿命の延伸　　・誰でも生き生きと暮らせる社会</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3160160734"/>
                  </a:ext>
                </a:extLst>
              </a:tr>
              <a:tr h="389172">
                <a:tc>
                  <a:txBody>
                    <a:bodyPr/>
                    <a:lstStyle/>
                    <a:p>
                      <a:pPr algn="ctr"/>
                      <a:r>
                        <a:rPr kumimoji="1" lang="ja-JP" altLang="en-US" sz="1200" dirty="0">
                          <a:latin typeface="Meiryo UI" panose="020B0604030504040204" pitchFamily="50" charset="-128"/>
                          <a:ea typeface="Meiryo UI" panose="020B0604030504040204" pitchFamily="50" charset="-128"/>
                        </a:rPr>
                        <a:t>関連するゴール</a:t>
                      </a:r>
                    </a:p>
                  </a:txBody>
                  <a:tcPr anchor="ctr"/>
                </a:tc>
                <a:tc gridSpan="2">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活動期間</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令和４年</a:t>
                      </a:r>
                      <a:r>
                        <a:rPr kumimoji="1" lang="en-US" altLang="ja-JP" sz="1050" dirty="0">
                          <a:latin typeface="Meiryo UI" panose="020B0604030504040204" pitchFamily="50" charset="-128"/>
                          <a:ea typeface="Meiryo UI" panose="020B0604030504040204" pitchFamily="50" charset="-128"/>
                        </a:rPr>
                        <a:t>11</a:t>
                      </a:r>
                      <a:r>
                        <a:rPr kumimoji="1" lang="ja-JP" altLang="en-US" sz="1050" dirty="0">
                          <a:latin typeface="Meiryo UI" panose="020B0604030504040204" pitchFamily="50" charset="-128"/>
                          <a:ea typeface="Meiryo UI" panose="020B0604030504040204" pitchFamily="50" charset="-128"/>
                        </a:rPr>
                        <a:t>月～令和５年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953275914"/>
                  </a:ext>
                </a:extLst>
              </a:tr>
              <a:tr h="392231">
                <a:tc>
                  <a:txBody>
                    <a:bodyPr/>
                    <a:lstStyle/>
                    <a:p>
                      <a:pPr algn="ctr"/>
                      <a:r>
                        <a:rPr kumimoji="1" lang="ja-JP" altLang="en-US" sz="1100" dirty="0">
                          <a:latin typeface="Meiryo UI" panose="020B0604030504040204" pitchFamily="50" charset="-128"/>
                          <a:ea typeface="Meiryo UI" panose="020B0604030504040204" pitchFamily="50" charset="-128"/>
                        </a:rPr>
                        <a:t>おきなわ</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アクションプランとの関係性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優先課題②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②ー４</a:t>
                      </a: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高齢者が安心して元気に暮らせる社会を実現する。</a:t>
                      </a:r>
                    </a:p>
                  </a:txBody>
                  <a:tcPr anchor="ctr"/>
                </a:tc>
                <a:tc hMerge="1">
                  <a:txBody>
                    <a:bodyPr/>
                    <a:lstStyle/>
                    <a:p>
                      <a:endParaRPr kumimoji="1" lang="ja-JP" altLang="en-US"/>
                    </a:p>
                  </a:txBody>
                  <a:tcPr/>
                </a:tc>
                <a:extLst>
                  <a:ext uri="{0D108BD9-81ED-4DB2-BD59-A6C34878D82A}">
                    <a16:rowId xmlns:a16="http://schemas.microsoft.com/office/drawing/2014/main" val="2972184369"/>
                  </a:ext>
                </a:extLst>
              </a:tr>
            </a:tbl>
          </a:graphicData>
        </a:graphic>
      </p:graphicFrame>
      <p:graphicFrame>
        <p:nvGraphicFramePr>
          <p:cNvPr id="8" name="表 7">
            <a:extLst>
              <a:ext uri="{FF2B5EF4-FFF2-40B4-BE49-F238E27FC236}">
                <a16:creationId xmlns:a16="http://schemas.microsoft.com/office/drawing/2014/main" id="{E4093FA0-F2BF-2E6A-1C34-07CC950E3F30}"/>
              </a:ext>
            </a:extLst>
          </p:cNvPr>
          <p:cNvGraphicFramePr>
            <a:graphicFrameLocks noGrp="1"/>
          </p:cNvGraphicFramePr>
          <p:nvPr>
            <p:extLst>
              <p:ext uri="{D42A27DB-BD31-4B8C-83A1-F6EECF244321}">
                <p14:modId xmlns:p14="http://schemas.microsoft.com/office/powerpoint/2010/main" val="3003896960"/>
              </p:ext>
            </p:extLst>
          </p:nvPr>
        </p:nvGraphicFramePr>
        <p:xfrm>
          <a:off x="3515211" y="2770257"/>
          <a:ext cx="3157690" cy="3031441"/>
        </p:xfrm>
        <a:graphic>
          <a:graphicData uri="http://schemas.openxmlformats.org/drawingml/2006/table">
            <a:tbl>
              <a:tblPr firstRow="1">
                <a:tableStyleId>{5C22544A-7EE6-4342-B048-85BDC9FD1C3A}</a:tableStyleId>
              </a:tblPr>
              <a:tblGrid>
                <a:gridCol w="3157690">
                  <a:extLst>
                    <a:ext uri="{9D8B030D-6E8A-4147-A177-3AD203B41FA5}">
                      <a16:colId xmlns:a16="http://schemas.microsoft.com/office/drawing/2014/main" val="3863516164"/>
                    </a:ext>
                  </a:extLst>
                </a:gridCol>
              </a:tblGrid>
              <a:tr h="313333">
                <a:tc>
                  <a:txBody>
                    <a:bodyPr/>
                    <a:lstStyle/>
                    <a:p>
                      <a:pPr algn="ctr"/>
                      <a:r>
                        <a:rPr kumimoji="1" lang="ja-JP" altLang="en-US" sz="1600" dirty="0">
                          <a:latin typeface="Meiryo UI" panose="020B0604030504040204" pitchFamily="50" charset="-128"/>
                          <a:ea typeface="Meiryo UI" panose="020B0604030504040204" pitchFamily="50" charset="-128"/>
                        </a:rPr>
                        <a:t>１年間の活動成果</a:t>
                      </a:r>
                    </a:p>
                  </a:txBody>
                  <a:tcPr marL="68700" marR="68700" marT="41564" marB="41564"/>
                </a:tc>
                <a:extLst>
                  <a:ext uri="{0D108BD9-81ED-4DB2-BD59-A6C34878D82A}">
                    <a16:rowId xmlns:a16="http://schemas.microsoft.com/office/drawing/2014/main" val="795871291"/>
                  </a:ext>
                </a:extLst>
              </a:tr>
              <a:tr h="2704473">
                <a:tc>
                  <a:txBody>
                    <a:bodyPr/>
                    <a:lstStyle/>
                    <a:p>
                      <a:r>
                        <a:rPr kumimoji="1" lang="ja-JP" altLang="en-US" sz="1100" dirty="0">
                          <a:latin typeface="Meiryo UI" panose="020B0604030504040204" pitchFamily="50" charset="-128"/>
                          <a:ea typeface="Meiryo UI" panose="020B0604030504040204" pitchFamily="50" charset="-128"/>
                        </a:rPr>
                        <a:t>・チームメンバーとして△△地域の自治会と連携→</a:t>
                      </a:r>
                      <a:r>
                        <a:rPr kumimoji="1" lang="ja-JP" altLang="en-US" sz="1100" b="1" dirty="0">
                          <a:latin typeface="Meiryo UI" panose="020B0604030504040204" pitchFamily="50" charset="-128"/>
                          <a:ea typeface="Meiryo UI" panose="020B0604030504040204" pitchFamily="50" charset="-128"/>
                        </a:rPr>
                        <a:t>予定よりも１地域多い４地域での活動</a:t>
                      </a:r>
                      <a:r>
                        <a:rPr kumimoji="1" lang="ja-JP" altLang="en-US" sz="1100" dirty="0">
                          <a:latin typeface="Meiryo UI" panose="020B0604030504040204" pitchFamily="50" charset="-128"/>
                          <a:ea typeface="Meiryo UI" panose="020B0604030504040204" pitchFamily="50" charset="-128"/>
                        </a:rPr>
                        <a:t>を行うことができた。</a:t>
                      </a:r>
                    </a:p>
                    <a:p>
                      <a:r>
                        <a:rPr kumimoji="1" lang="ja-JP" altLang="en-US" sz="1100" dirty="0">
                          <a:latin typeface="Meiryo UI" panose="020B0604030504040204" pitchFamily="50" charset="-128"/>
                          <a:ea typeface="Meiryo UI" panose="020B0604030504040204" pitchFamily="50" charset="-128"/>
                        </a:rPr>
                        <a:t>・体操のつどいは、当初は月に１回程度→</a:t>
                      </a:r>
                      <a:r>
                        <a:rPr kumimoji="1" lang="ja-JP" altLang="en-US" sz="1100" b="1" dirty="0">
                          <a:latin typeface="Meiryo UI" panose="020B0604030504040204" pitchFamily="50" charset="-128"/>
                          <a:ea typeface="Meiryo UI" panose="020B0604030504040204" pitchFamily="50" charset="-128"/>
                        </a:rPr>
                        <a:t>月に２回</a:t>
                      </a:r>
                      <a:r>
                        <a:rPr kumimoji="1" lang="ja-JP" altLang="en-US" sz="1100" dirty="0">
                          <a:latin typeface="Meiryo UI" panose="020B0604030504040204" pitchFamily="50" charset="-128"/>
                          <a:ea typeface="Meiryo UI" panose="020B0604030504040204" pitchFamily="50" charset="-128"/>
                        </a:rPr>
                        <a:t>実施。参加できるときにだけ参加してもらい、より多くの方に参加してもらうことができた。</a:t>
                      </a:r>
                    </a:p>
                    <a:p>
                      <a:r>
                        <a:rPr kumimoji="1" lang="ja-JP" altLang="en-US" sz="1100" dirty="0">
                          <a:latin typeface="Meiryo UI" panose="020B0604030504040204" pitchFamily="50" charset="-128"/>
                          <a:ea typeface="Meiryo UI" panose="020B0604030504040204" pitchFamily="50" charset="-128"/>
                        </a:rPr>
                        <a:t>・歩いた距離がわかり、競争形式をとることで、</a:t>
                      </a:r>
                      <a:r>
                        <a:rPr kumimoji="1" lang="ja-JP" altLang="en-US" sz="1100" b="1" dirty="0">
                          <a:latin typeface="Meiryo UI" panose="020B0604030504040204" pitchFamily="50" charset="-128"/>
                          <a:ea typeface="Meiryo UI" panose="020B0604030504040204" pitchFamily="50" charset="-128"/>
                        </a:rPr>
                        <a:t>高齢者のモチベーションが上がり</a:t>
                      </a:r>
                      <a:r>
                        <a:rPr kumimoji="1" lang="ja-JP" altLang="en-US" sz="1100" dirty="0">
                          <a:latin typeface="Meiryo UI" panose="020B0604030504040204" pitchFamily="50" charset="-128"/>
                          <a:ea typeface="Meiryo UI" panose="020B0604030504040204" pitchFamily="50" charset="-128"/>
                        </a:rPr>
                        <a:t>、「よりいろいろなところに出かけてみようという気持ちがわいてきて嬉しい」という声や、遠方に住む家族からも感謝の声が届いた。</a:t>
                      </a:r>
                    </a:p>
                    <a:p>
                      <a:r>
                        <a:rPr kumimoji="1" lang="ja-JP" altLang="en-US" sz="1100" dirty="0">
                          <a:latin typeface="Meiryo UI" panose="020B0604030504040204" pitchFamily="50" charset="-128"/>
                          <a:ea typeface="Meiryo UI" panose="020B0604030504040204" pitchFamily="50" charset="-128"/>
                        </a:rPr>
                        <a:t>・「チラシを家の中に掲示して、</a:t>
                      </a:r>
                      <a:r>
                        <a:rPr kumimoji="1" lang="ja-JP" altLang="en-US" sz="1100" b="1" dirty="0">
                          <a:latin typeface="Meiryo UI" panose="020B0604030504040204" pitchFamily="50" charset="-128"/>
                          <a:ea typeface="Meiryo UI" panose="020B0604030504040204" pitchFamily="50" charset="-128"/>
                        </a:rPr>
                        <a:t>いつでも確認して実践</a:t>
                      </a:r>
                      <a:r>
                        <a:rPr kumimoji="1" lang="ja-JP" altLang="en-US" sz="1100" dirty="0">
                          <a:latin typeface="Meiryo UI" panose="020B0604030504040204" pitchFamily="50" charset="-128"/>
                          <a:ea typeface="Meiryo UI" panose="020B0604030504040204" pitchFamily="50" charset="-128"/>
                        </a:rPr>
                        <a:t>している」という声が多く届けられた。また、「外出したいとは思うが、地域外の情報があまりよくわからない」という意見をもとに、「いつもよりも少しだけ遠くまで歩いてみて見つけた素敵な場所」をテーマに、</a:t>
                      </a:r>
                      <a:r>
                        <a:rPr kumimoji="1" lang="ja-JP" altLang="en-US" sz="1100" b="1" dirty="0">
                          <a:latin typeface="Meiryo UI" panose="020B0604030504040204" pitchFamily="50" charset="-128"/>
                          <a:ea typeface="Meiryo UI" panose="020B0604030504040204" pitchFamily="50" charset="-128"/>
                        </a:rPr>
                        <a:t>実際にメンバーが歩いて発見したスポットをまとめたチラシを発行</a:t>
                      </a:r>
                      <a:r>
                        <a:rPr kumimoji="1" lang="ja-JP" altLang="en-US" sz="1100" dirty="0">
                          <a:latin typeface="Meiryo UI" panose="020B0604030504040204" pitchFamily="50" charset="-128"/>
                          <a:ea typeface="Meiryo UI" panose="020B0604030504040204" pitchFamily="50" charset="-128"/>
                        </a:rPr>
                        <a:t>した。</a:t>
                      </a:r>
                    </a:p>
                  </a:txBody>
                  <a:tcPr marL="68700" marR="68700" marT="41564" marB="41564"/>
                </a:tc>
                <a:extLst>
                  <a:ext uri="{0D108BD9-81ED-4DB2-BD59-A6C34878D82A}">
                    <a16:rowId xmlns:a16="http://schemas.microsoft.com/office/drawing/2014/main" val="105252299"/>
                  </a:ext>
                </a:extLst>
              </a:tr>
            </a:tbl>
          </a:graphicData>
        </a:graphic>
      </p:graphicFrame>
      <p:sp>
        <p:nvSpPr>
          <p:cNvPr id="28" name="テキスト ボックス 27">
            <a:extLst>
              <a:ext uri="{FF2B5EF4-FFF2-40B4-BE49-F238E27FC236}">
                <a16:creationId xmlns:a16="http://schemas.microsoft.com/office/drawing/2014/main" id="{0C579013-40FA-D23C-2FA0-973B3812FA34}"/>
              </a:ext>
            </a:extLst>
          </p:cNvPr>
          <p:cNvSpPr txBox="1"/>
          <p:nvPr/>
        </p:nvSpPr>
        <p:spPr>
          <a:xfrm>
            <a:off x="9245577" y="247764"/>
            <a:ext cx="3046071"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記載要領</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・原則として、提案時の様式</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及び本様式と同時に提出する様式</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に記載した内容を転記もしくは必要に応じ要約して記入してください。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・行の高さ等は、適宜加工いただいて差し支えありません。</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・「関連するゴール」は、以下からアイコンを選択してください。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・「おきなわ</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アクションプランとの関係性」については、提案時の様式</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と同様、様式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もしくは様式</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の内容を転記してください。</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・「活動時の写真や画像等」のスペースには、実際に活動している様子の写真や、活動によって得られた成果物の写真等、実際に活動していたことがわかるような画像を挿入してください。</a:t>
            </a:r>
          </a:p>
        </p:txBody>
      </p:sp>
      <p:sp>
        <p:nvSpPr>
          <p:cNvPr id="2" name="タイトル 3">
            <a:extLst>
              <a:ext uri="{FF2B5EF4-FFF2-40B4-BE49-F238E27FC236}">
                <a16:creationId xmlns:a16="http://schemas.microsoft.com/office/drawing/2014/main" id="{B8EB0EA1-A8F6-4A62-6F51-C560E2FC54A1}"/>
              </a:ext>
            </a:extLst>
          </p:cNvPr>
          <p:cNvSpPr txBox="1">
            <a:spLocks/>
          </p:cNvSpPr>
          <p:nvPr/>
        </p:nvSpPr>
        <p:spPr>
          <a:xfrm>
            <a:off x="369114" y="44794"/>
            <a:ext cx="8481269" cy="33516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400" b="1" u="sng" dirty="0">
                <a:solidFill>
                  <a:schemeClr val="tx1"/>
                </a:solidFill>
                <a:latin typeface="Meiryo UI" panose="020B0604030504040204" pitchFamily="50" charset="-128"/>
                <a:ea typeface="Meiryo UI" panose="020B0604030504040204" pitchFamily="50" charset="-128"/>
              </a:rPr>
              <a:t>おきなわ</a:t>
            </a:r>
            <a:r>
              <a:rPr lang="en-US" altLang="ja-JP" sz="1400" b="1" u="sng" dirty="0">
                <a:solidFill>
                  <a:schemeClr val="tx1"/>
                </a:solidFill>
                <a:latin typeface="Meiryo UI" panose="020B0604030504040204" pitchFamily="50" charset="-128"/>
                <a:ea typeface="Meiryo UI" panose="020B0604030504040204" pitchFamily="50" charset="-128"/>
              </a:rPr>
              <a:t>SDGs</a:t>
            </a:r>
            <a:r>
              <a:rPr lang="ja-JP" altLang="en-US" sz="1400" b="1" u="sng" dirty="0">
                <a:solidFill>
                  <a:schemeClr val="tx1"/>
                </a:solidFill>
                <a:latin typeface="Meiryo UI" panose="020B0604030504040204" pitchFamily="50" charset="-128"/>
                <a:ea typeface="Meiryo UI" panose="020B0604030504040204" pitchFamily="50" charset="-128"/>
              </a:rPr>
              <a:t>プラットフォームプロジェクトチーム活動報告</a:t>
            </a:r>
          </a:p>
        </p:txBody>
      </p:sp>
      <p:sp>
        <p:nvSpPr>
          <p:cNvPr id="9" name="テキスト ボックス 8">
            <a:extLst>
              <a:ext uri="{FF2B5EF4-FFF2-40B4-BE49-F238E27FC236}">
                <a16:creationId xmlns:a16="http://schemas.microsoft.com/office/drawing/2014/main" id="{C052C1CC-28A4-CB04-76E9-21A3FE198416}"/>
              </a:ext>
            </a:extLst>
          </p:cNvPr>
          <p:cNvSpPr txBox="1"/>
          <p:nvPr/>
        </p:nvSpPr>
        <p:spPr>
          <a:xfrm>
            <a:off x="7969542" y="105635"/>
            <a:ext cx="106540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様式</a:t>
            </a:r>
            <a:r>
              <a:rPr lang="en-US" altLang="ja-JP" sz="1200" dirty="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 name="表 6">
            <a:extLst>
              <a:ext uri="{FF2B5EF4-FFF2-40B4-BE49-F238E27FC236}">
                <a16:creationId xmlns:a16="http://schemas.microsoft.com/office/drawing/2014/main" id="{F3FE98E2-DD95-C15D-F431-91D12475FDCB}"/>
              </a:ext>
            </a:extLst>
          </p:cNvPr>
          <p:cNvGraphicFramePr>
            <a:graphicFrameLocks noGrp="1"/>
          </p:cNvGraphicFramePr>
          <p:nvPr>
            <p:extLst>
              <p:ext uri="{D42A27DB-BD31-4B8C-83A1-F6EECF244321}">
                <p14:modId xmlns:p14="http://schemas.microsoft.com/office/powerpoint/2010/main" val="3747409081"/>
              </p:ext>
            </p:extLst>
          </p:nvPr>
        </p:nvGraphicFramePr>
        <p:xfrm>
          <a:off x="369114" y="5879105"/>
          <a:ext cx="8481270" cy="929640"/>
        </p:xfrm>
        <a:graphic>
          <a:graphicData uri="http://schemas.openxmlformats.org/drawingml/2006/table">
            <a:tbl>
              <a:tblPr firstCol="1">
                <a:tableStyleId>{5C22544A-7EE6-4342-B048-85BDC9FD1C3A}</a:tableStyleId>
              </a:tblPr>
              <a:tblGrid>
                <a:gridCol w="1853968">
                  <a:extLst>
                    <a:ext uri="{9D8B030D-6E8A-4147-A177-3AD203B41FA5}">
                      <a16:colId xmlns:a16="http://schemas.microsoft.com/office/drawing/2014/main" val="1449816076"/>
                    </a:ext>
                  </a:extLst>
                </a:gridCol>
                <a:gridCol w="6627302">
                  <a:extLst>
                    <a:ext uri="{9D8B030D-6E8A-4147-A177-3AD203B41FA5}">
                      <a16:colId xmlns:a16="http://schemas.microsoft.com/office/drawing/2014/main" val="258043985"/>
                    </a:ext>
                  </a:extLst>
                </a:gridCol>
              </a:tblGrid>
              <a:tr h="873260">
                <a:tc>
                  <a:txBody>
                    <a:bodyPr/>
                    <a:lstStyle/>
                    <a:p>
                      <a:pPr algn="ctr"/>
                      <a:r>
                        <a:rPr kumimoji="1" lang="ja-JP" altLang="en-US" sz="1600" dirty="0">
                          <a:latin typeface="Meiryo UI" panose="020B0604030504040204" pitchFamily="50" charset="-128"/>
                          <a:ea typeface="Meiryo UI" panose="020B0604030504040204" pitchFamily="50" charset="-128"/>
                        </a:rPr>
                        <a:t>今後の展望</a:t>
                      </a:r>
                    </a:p>
                  </a:txBody>
                  <a:tcPr anchor="ctr"/>
                </a:tc>
                <a:tc>
                  <a:txBody>
                    <a:bodyPr/>
                    <a:lstStyle/>
                    <a:p>
                      <a:r>
                        <a:rPr kumimoji="1" lang="ja-JP" altLang="en-US" sz="1100" dirty="0">
                          <a:latin typeface="Meiryo UI" panose="020B0604030504040204" pitchFamily="50" charset="-128"/>
                          <a:ea typeface="Meiryo UI" panose="020B0604030504040204" pitchFamily="50" charset="-128"/>
                        </a:rPr>
                        <a:t>・高齢者は「外に出るためのきっかけ」を求めていることが多いことがわかり、「高齢者の社会からの孤立」を防ぐためには周りからの積極的な関わり合いによって一定程度対策ができることがわかった。</a:t>
                      </a:r>
                    </a:p>
                    <a:p>
                      <a:r>
                        <a:rPr kumimoji="1" lang="ja-JP" altLang="en-US" sz="1100" dirty="0">
                          <a:latin typeface="Meiryo UI" panose="020B0604030504040204" pitchFamily="50" charset="-128"/>
                          <a:ea typeface="Meiryo UI" panose="020B0604030504040204" pitchFamily="50" charset="-128"/>
                        </a:rPr>
                        <a:t>・健康寿命の都道府県順位がのびたかどうかについては現時点では不明。取り組みを継続的に実施し成果に期待。</a:t>
                      </a:r>
                    </a:p>
                    <a:p>
                      <a:r>
                        <a:rPr kumimoji="1" lang="ja-JP" altLang="en-US" sz="1100" dirty="0">
                          <a:latin typeface="Meiryo UI" panose="020B0604030504040204" pitchFamily="50" charset="-128"/>
                          <a:ea typeface="Meiryo UI" panose="020B0604030504040204" pitchFamily="50" charset="-128"/>
                        </a:rPr>
                        <a:t>・チームとしては解散するが、今後自走できる土壌が整い、△△地域をはじめとして、今後も体操のつどいを実施する。</a:t>
                      </a:r>
                    </a:p>
                    <a:p>
                      <a:r>
                        <a:rPr kumimoji="1" lang="ja-JP" altLang="en-US" sz="1100" dirty="0">
                          <a:latin typeface="Meiryo UI" panose="020B0604030504040204" pitchFamily="50" charset="-128"/>
                          <a:ea typeface="Meiryo UI" panose="020B0604030504040204" pitchFamily="50" charset="-128"/>
                        </a:rPr>
                        <a:t>・チームメンバーの□□大学地域研究ゼミのメンバーにおいて本チームの活動を波及させたり、新たな企画を検討予定。</a:t>
                      </a:r>
                    </a:p>
                  </a:txBody>
                  <a:tcPr anchor="ctr"/>
                </a:tc>
                <a:extLst>
                  <a:ext uri="{0D108BD9-81ED-4DB2-BD59-A6C34878D82A}">
                    <a16:rowId xmlns:a16="http://schemas.microsoft.com/office/drawing/2014/main" val="2215149028"/>
                  </a:ext>
                </a:extLst>
              </a:tr>
            </a:tbl>
          </a:graphicData>
        </a:graphic>
      </p:graphicFrame>
      <p:sp>
        <p:nvSpPr>
          <p:cNvPr id="5" name="正方形/長方形 4">
            <a:extLst>
              <a:ext uri="{FF2B5EF4-FFF2-40B4-BE49-F238E27FC236}">
                <a16:creationId xmlns:a16="http://schemas.microsoft.com/office/drawing/2014/main" id="{C896B958-8F9E-EF75-CD54-81F56FFB9285}"/>
              </a:ext>
            </a:extLst>
          </p:cNvPr>
          <p:cNvSpPr/>
          <p:nvPr/>
        </p:nvSpPr>
        <p:spPr>
          <a:xfrm>
            <a:off x="6690056" y="2823188"/>
            <a:ext cx="2160325" cy="13948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活動時の写真や画像等</a:t>
            </a:r>
          </a:p>
        </p:txBody>
      </p:sp>
      <p:sp>
        <p:nvSpPr>
          <p:cNvPr id="27" name="正方形/長方形 26">
            <a:extLst>
              <a:ext uri="{FF2B5EF4-FFF2-40B4-BE49-F238E27FC236}">
                <a16:creationId xmlns:a16="http://schemas.microsoft.com/office/drawing/2014/main" id="{0032C7D5-6D60-508E-0963-9A1D9BBBE737}"/>
              </a:ext>
            </a:extLst>
          </p:cNvPr>
          <p:cNvSpPr/>
          <p:nvPr/>
        </p:nvSpPr>
        <p:spPr>
          <a:xfrm>
            <a:off x="6690056" y="4301231"/>
            <a:ext cx="2160325" cy="13948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活動時の写真や画像等</a:t>
            </a:r>
          </a:p>
        </p:txBody>
      </p:sp>
      <p:pic>
        <p:nvPicPr>
          <p:cNvPr id="29" name="図 28">
            <a:extLst>
              <a:ext uri="{FF2B5EF4-FFF2-40B4-BE49-F238E27FC236}">
                <a16:creationId xmlns:a16="http://schemas.microsoft.com/office/drawing/2014/main" id="{FADCE497-50D4-D768-575D-E5BFFE5B1C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641" y="1908175"/>
            <a:ext cx="324568" cy="324568"/>
          </a:xfrm>
          <a:prstGeom prst="rect">
            <a:avLst/>
          </a:prstGeom>
          <a:noFill/>
          <a:ln>
            <a:noFill/>
          </a:ln>
        </p:spPr>
      </p:pic>
      <p:pic>
        <p:nvPicPr>
          <p:cNvPr id="30" name="図 29">
            <a:extLst>
              <a:ext uri="{FF2B5EF4-FFF2-40B4-BE49-F238E27FC236}">
                <a16:creationId xmlns:a16="http://schemas.microsoft.com/office/drawing/2014/main" id="{EB354844-2176-CF64-1C8A-A9B16ED52C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833" y="1900498"/>
            <a:ext cx="324568" cy="324568"/>
          </a:xfrm>
          <a:prstGeom prst="rect">
            <a:avLst/>
          </a:prstGeom>
          <a:noFill/>
          <a:ln>
            <a:noFill/>
          </a:ln>
        </p:spPr>
      </p:pic>
      <p:pic>
        <p:nvPicPr>
          <p:cNvPr id="31" name="図 30">
            <a:extLst>
              <a:ext uri="{FF2B5EF4-FFF2-40B4-BE49-F238E27FC236}">
                <a16:creationId xmlns:a16="http://schemas.microsoft.com/office/drawing/2014/main" id="{C0C552BB-C10B-D5E5-E46D-20B425A203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6025" y="1908175"/>
            <a:ext cx="324568" cy="324568"/>
          </a:xfrm>
          <a:prstGeom prst="rect">
            <a:avLst/>
          </a:prstGeom>
          <a:noFill/>
          <a:ln>
            <a:noFill/>
          </a:ln>
        </p:spPr>
      </p:pic>
      <p:pic>
        <p:nvPicPr>
          <p:cNvPr id="32" name="図 31">
            <a:extLst>
              <a:ext uri="{FF2B5EF4-FFF2-40B4-BE49-F238E27FC236}">
                <a16:creationId xmlns:a16="http://schemas.microsoft.com/office/drawing/2014/main" id="{B73E4553-EE51-F794-4C00-AFF2766C77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7217" y="1900498"/>
            <a:ext cx="324568" cy="324568"/>
          </a:xfrm>
          <a:prstGeom prst="rect">
            <a:avLst/>
          </a:prstGeom>
          <a:noFill/>
          <a:ln>
            <a:noFill/>
          </a:ln>
        </p:spPr>
      </p:pic>
      <p:graphicFrame>
        <p:nvGraphicFramePr>
          <p:cNvPr id="33" name="表 7">
            <a:extLst>
              <a:ext uri="{FF2B5EF4-FFF2-40B4-BE49-F238E27FC236}">
                <a16:creationId xmlns:a16="http://schemas.microsoft.com/office/drawing/2014/main" id="{E4C9503E-C155-D968-D604-88DEAC23FCCD}"/>
              </a:ext>
            </a:extLst>
          </p:cNvPr>
          <p:cNvGraphicFramePr>
            <a:graphicFrameLocks noGrp="1"/>
          </p:cNvGraphicFramePr>
          <p:nvPr>
            <p:extLst>
              <p:ext uri="{D42A27DB-BD31-4B8C-83A1-F6EECF244321}">
                <p14:modId xmlns:p14="http://schemas.microsoft.com/office/powerpoint/2010/main" val="1048794360"/>
              </p:ext>
            </p:extLst>
          </p:nvPr>
        </p:nvGraphicFramePr>
        <p:xfrm>
          <a:off x="369114" y="2770257"/>
          <a:ext cx="3157690" cy="3031441"/>
        </p:xfrm>
        <a:graphic>
          <a:graphicData uri="http://schemas.openxmlformats.org/drawingml/2006/table">
            <a:tbl>
              <a:tblPr firstRow="1">
                <a:tableStyleId>{5C22544A-7EE6-4342-B048-85BDC9FD1C3A}</a:tableStyleId>
              </a:tblPr>
              <a:tblGrid>
                <a:gridCol w="3157690">
                  <a:extLst>
                    <a:ext uri="{9D8B030D-6E8A-4147-A177-3AD203B41FA5}">
                      <a16:colId xmlns:a16="http://schemas.microsoft.com/office/drawing/2014/main" val="3863516164"/>
                    </a:ext>
                  </a:extLst>
                </a:gridCol>
              </a:tblGrid>
              <a:tr h="313333">
                <a:tc>
                  <a:txBody>
                    <a:bodyPr/>
                    <a:lstStyle/>
                    <a:p>
                      <a:pPr algn="ctr"/>
                      <a:r>
                        <a:rPr kumimoji="1" lang="ja-JP" altLang="en-US" sz="1600" dirty="0">
                          <a:latin typeface="Meiryo UI" panose="020B0604030504040204" pitchFamily="50" charset="-128"/>
                          <a:ea typeface="Meiryo UI" panose="020B0604030504040204" pitchFamily="50" charset="-128"/>
                        </a:rPr>
                        <a:t>１年間の活動概要</a:t>
                      </a:r>
                    </a:p>
                  </a:txBody>
                  <a:tcPr marL="68700" marR="68700" marT="41564" marB="41564"/>
                </a:tc>
                <a:extLst>
                  <a:ext uri="{0D108BD9-81ED-4DB2-BD59-A6C34878D82A}">
                    <a16:rowId xmlns:a16="http://schemas.microsoft.com/office/drawing/2014/main" val="795871291"/>
                  </a:ext>
                </a:extLst>
              </a:tr>
              <a:tr h="2704473">
                <a:tc>
                  <a:txBody>
                    <a:bodyPr/>
                    <a:lstStyle/>
                    <a:p>
                      <a:r>
                        <a:rPr kumimoji="1" lang="ja-JP" altLang="en-US" sz="1100" dirty="0">
                          <a:latin typeface="Meiryo UI" panose="020B0604030504040204" pitchFamily="50" charset="-128"/>
                          <a:ea typeface="Meiryo UI" panose="020B0604030504040204" pitchFamily="50" charset="-128"/>
                        </a:rPr>
                        <a:t>・活動計画書において記載していた以下３つの活動＋４つ目として地域の定期清掃やビーチクリーンに参加。</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r>
                        <a:rPr kumimoji="1" lang="ja-JP" altLang="en-US" sz="1100" b="1" u="sng" dirty="0">
                          <a:latin typeface="Meiryo UI" panose="020B0604030504040204" pitchFamily="50" charset="-128"/>
                          <a:ea typeface="Meiryo UI" panose="020B0604030504040204" pitchFamily="50" charset="-128"/>
                        </a:rPr>
                        <a:t>①各地域の自治会と協力した体操のつどいの開催</a:t>
                      </a:r>
                      <a:r>
                        <a:rPr kumimoji="1" lang="ja-JP" altLang="en-US" sz="1100" dirty="0">
                          <a:latin typeface="Meiryo UI" panose="020B0604030504040204" pitchFamily="50" charset="-128"/>
                          <a:ea typeface="Meiryo UI" panose="020B0604030504040204" pitchFamily="50" charset="-128"/>
                        </a:rPr>
                        <a:t>：△△地域と協力しながら、今年１月より高齢者のラジオ体操を開始。試行期間中に徐々に地域数を伸ばし、現在では４地域で月に２回ずつのペースで実施。</a:t>
                      </a:r>
                    </a:p>
                    <a:p>
                      <a:r>
                        <a:rPr kumimoji="1" lang="ja-JP" altLang="en-US" sz="1100" b="1" u="sng" dirty="0">
                          <a:latin typeface="Meiryo UI" panose="020B0604030504040204" pitchFamily="50" charset="-128"/>
                          <a:ea typeface="Meiryo UI" panose="020B0604030504040204" pitchFamily="50" charset="-128"/>
                        </a:rPr>
                        <a:t>②のんびりウォーキング大会</a:t>
                      </a:r>
                      <a:r>
                        <a:rPr kumimoji="1" lang="ja-JP" altLang="en-US" sz="1100" dirty="0">
                          <a:latin typeface="Meiryo UI" panose="020B0604030504040204" pitchFamily="50" charset="-128"/>
                          <a:ea typeface="Meiryo UI" panose="020B0604030504040204" pitchFamily="50" charset="-128"/>
                        </a:rPr>
                        <a:t>：各地域対抗で、高齢者の歩いた距離の合計を競うイベントを実施。①に参加してもらった地域に声掛け→４地域参加。</a:t>
                      </a:r>
                    </a:p>
                    <a:p>
                      <a:r>
                        <a:rPr kumimoji="1" lang="ja-JP" altLang="en-US" sz="1100" b="1" u="sng" dirty="0">
                          <a:latin typeface="Meiryo UI" panose="020B0604030504040204" pitchFamily="50" charset="-128"/>
                          <a:ea typeface="Meiryo UI" panose="020B0604030504040204" pitchFamily="50" charset="-128"/>
                        </a:rPr>
                        <a:t>③健康チラシの作成</a:t>
                      </a:r>
                      <a:r>
                        <a:rPr kumimoji="1" lang="ja-JP" altLang="en-US" sz="1100" dirty="0">
                          <a:latin typeface="Meiryo UI" panose="020B0604030504040204" pitchFamily="50" charset="-128"/>
                          <a:ea typeface="Meiryo UI" panose="020B0604030504040204" pitchFamily="50" charset="-128"/>
                        </a:rPr>
                        <a:t>：健康情報や家でできる運動、近隣地域のちょっとしたスポット等をまとめたチラシを作成し、①②の際に配布した。</a:t>
                      </a:r>
                    </a:p>
                    <a:p>
                      <a:r>
                        <a:rPr kumimoji="1" lang="ja-JP" altLang="en-US" sz="1100" b="1" u="sng" dirty="0">
                          <a:latin typeface="Meiryo UI" panose="020B0604030504040204" pitchFamily="50" charset="-128"/>
                          <a:ea typeface="Meiryo UI" panose="020B0604030504040204" pitchFamily="50" charset="-128"/>
                        </a:rPr>
                        <a:t>④地域定期清掃・ビーチクリーンへの参加</a:t>
                      </a:r>
                      <a:r>
                        <a:rPr kumimoji="1" lang="ja-JP" altLang="en-US" sz="1100" dirty="0">
                          <a:latin typeface="Meiryo UI" panose="020B0604030504040204" pitchFamily="50" charset="-128"/>
                          <a:ea typeface="Meiryo UI" panose="020B0604030504040204" pitchFamily="50" charset="-128"/>
                        </a:rPr>
                        <a:t>：①に参加してもらった地域からの提案で、地域行事に参加した。</a:t>
                      </a:r>
                    </a:p>
                  </a:txBody>
                  <a:tcPr marL="68700" marR="68700" marT="41564" marB="41564"/>
                </a:tc>
                <a:extLst>
                  <a:ext uri="{0D108BD9-81ED-4DB2-BD59-A6C34878D82A}">
                    <a16:rowId xmlns:a16="http://schemas.microsoft.com/office/drawing/2014/main" val="105252299"/>
                  </a:ext>
                </a:extLst>
              </a:tr>
            </a:tbl>
          </a:graphicData>
        </a:graphic>
      </p:graphicFrame>
      <p:pic>
        <p:nvPicPr>
          <p:cNvPr id="7" name="図 6">
            <a:extLst>
              <a:ext uri="{FF2B5EF4-FFF2-40B4-BE49-F238E27FC236}">
                <a16:creationId xmlns:a16="http://schemas.microsoft.com/office/drawing/2014/main" id="{EE2A6D52-11D2-84AA-7888-227A70B2EE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07484" y="5644632"/>
            <a:ext cx="324568" cy="324568"/>
          </a:xfrm>
          <a:prstGeom prst="rect">
            <a:avLst/>
          </a:prstGeom>
          <a:noFill/>
          <a:ln>
            <a:noFill/>
          </a:ln>
        </p:spPr>
      </p:pic>
      <p:pic>
        <p:nvPicPr>
          <p:cNvPr id="34" name="図 33">
            <a:extLst>
              <a:ext uri="{FF2B5EF4-FFF2-40B4-BE49-F238E27FC236}">
                <a16:creationId xmlns:a16="http://schemas.microsoft.com/office/drawing/2014/main" id="{7F5DD3B8-CB99-B6CE-E911-3121606756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2329" y="5644632"/>
            <a:ext cx="324568" cy="324568"/>
          </a:xfrm>
          <a:prstGeom prst="rect">
            <a:avLst/>
          </a:prstGeom>
          <a:noFill/>
          <a:ln>
            <a:noFill/>
          </a:ln>
        </p:spPr>
      </p:pic>
      <p:pic>
        <p:nvPicPr>
          <p:cNvPr id="35" name="図 34">
            <a:extLst>
              <a:ext uri="{FF2B5EF4-FFF2-40B4-BE49-F238E27FC236}">
                <a16:creationId xmlns:a16="http://schemas.microsoft.com/office/drawing/2014/main" id="{9E29A853-A44A-C7D5-31E0-A87950A72A3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99654" y="5644632"/>
            <a:ext cx="324568" cy="324568"/>
          </a:xfrm>
          <a:prstGeom prst="rect">
            <a:avLst/>
          </a:prstGeom>
          <a:noFill/>
          <a:ln>
            <a:noFill/>
          </a:ln>
        </p:spPr>
      </p:pic>
      <p:pic>
        <p:nvPicPr>
          <p:cNvPr id="36" name="図 35">
            <a:extLst>
              <a:ext uri="{FF2B5EF4-FFF2-40B4-BE49-F238E27FC236}">
                <a16:creationId xmlns:a16="http://schemas.microsoft.com/office/drawing/2014/main" id="{F05A41E3-FC89-0C52-660E-6F439E25F58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8271" y="5051929"/>
            <a:ext cx="324568" cy="324568"/>
          </a:xfrm>
          <a:prstGeom prst="rect">
            <a:avLst/>
          </a:prstGeom>
          <a:noFill/>
          <a:ln>
            <a:noFill/>
          </a:ln>
        </p:spPr>
      </p:pic>
      <p:pic>
        <p:nvPicPr>
          <p:cNvPr id="37" name="図 36">
            <a:extLst>
              <a:ext uri="{FF2B5EF4-FFF2-40B4-BE49-F238E27FC236}">
                <a16:creationId xmlns:a16="http://schemas.microsoft.com/office/drawing/2014/main" id="{EA8E7E50-835B-C40C-491A-BC2A2BF6AE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19237" y="5051929"/>
            <a:ext cx="324568" cy="324568"/>
          </a:xfrm>
          <a:prstGeom prst="rect">
            <a:avLst/>
          </a:prstGeom>
          <a:noFill/>
          <a:ln>
            <a:noFill/>
          </a:ln>
        </p:spPr>
      </p:pic>
      <p:pic>
        <p:nvPicPr>
          <p:cNvPr id="38" name="図 37">
            <a:extLst>
              <a:ext uri="{FF2B5EF4-FFF2-40B4-BE49-F238E27FC236}">
                <a16:creationId xmlns:a16="http://schemas.microsoft.com/office/drawing/2014/main" id="{4D49D1CE-410F-98A4-FB64-014E901EF13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05619" y="5051929"/>
            <a:ext cx="324568" cy="324568"/>
          </a:xfrm>
          <a:prstGeom prst="rect">
            <a:avLst/>
          </a:prstGeom>
          <a:noFill/>
          <a:ln>
            <a:noFill/>
          </a:ln>
        </p:spPr>
      </p:pic>
      <p:pic>
        <p:nvPicPr>
          <p:cNvPr id="39" name="図 38">
            <a:extLst>
              <a:ext uri="{FF2B5EF4-FFF2-40B4-BE49-F238E27FC236}">
                <a16:creationId xmlns:a16="http://schemas.microsoft.com/office/drawing/2014/main" id="{51797C6B-FB53-55F0-AF8C-8469FC9ADDB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33900" y="4528361"/>
            <a:ext cx="324568" cy="324568"/>
          </a:xfrm>
          <a:prstGeom prst="rect">
            <a:avLst/>
          </a:prstGeom>
          <a:noFill/>
          <a:ln>
            <a:noFill/>
          </a:ln>
        </p:spPr>
      </p:pic>
      <p:pic>
        <p:nvPicPr>
          <p:cNvPr id="40" name="図 39">
            <a:extLst>
              <a:ext uri="{FF2B5EF4-FFF2-40B4-BE49-F238E27FC236}">
                <a16:creationId xmlns:a16="http://schemas.microsoft.com/office/drawing/2014/main" id="{FE090F6B-E00F-395B-32B4-98A69143E28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24176" y="4528361"/>
            <a:ext cx="324568" cy="324568"/>
          </a:xfrm>
          <a:prstGeom prst="rect">
            <a:avLst/>
          </a:prstGeom>
          <a:noFill/>
          <a:ln>
            <a:noFill/>
          </a:ln>
        </p:spPr>
      </p:pic>
      <p:pic>
        <p:nvPicPr>
          <p:cNvPr id="41" name="図 40">
            <a:extLst>
              <a:ext uri="{FF2B5EF4-FFF2-40B4-BE49-F238E27FC236}">
                <a16:creationId xmlns:a16="http://schemas.microsoft.com/office/drawing/2014/main" id="{46FE0F3A-7DD1-ABDA-A5AC-E75D443110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723" y="4528361"/>
            <a:ext cx="324568" cy="324568"/>
          </a:xfrm>
          <a:prstGeom prst="rect">
            <a:avLst/>
          </a:prstGeom>
          <a:noFill/>
          <a:ln>
            <a:noFill/>
          </a:ln>
        </p:spPr>
      </p:pic>
      <p:pic>
        <p:nvPicPr>
          <p:cNvPr id="42" name="図 41">
            <a:extLst>
              <a:ext uri="{FF2B5EF4-FFF2-40B4-BE49-F238E27FC236}">
                <a16:creationId xmlns:a16="http://schemas.microsoft.com/office/drawing/2014/main" id="{F9B2CFFD-BFE7-1682-B797-1C58AC95995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29313" y="4528361"/>
            <a:ext cx="324568" cy="324568"/>
          </a:xfrm>
          <a:prstGeom prst="rect">
            <a:avLst/>
          </a:prstGeom>
          <a:noFill/>
          <a:ln>
            <a:noFill/>
          </a:ln>
        </p:spPr>
      </p:pic>
      <p:pic>
        <p:nvPicPr>
          <p:cNvPr id="43" name="図 42">
            <a:extLst>
              <a:ext uri="{FF2B5EF4-FFF2-40B4-BE49-F238E27FC236}">
                <a16:creationId xmlns:a16="http://schemas.microsoft.com/office/drawing/2014/main" id="{91E4F4B4-3202-FEC0-EBD5-1CA1BEE2D195}"/>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05619" y="4528361"/>
            <a:ext cx="324568" cy="324568"/>
          </a:xfrm>
          <a:prstGeom prst="rect">
            <a:avLst/>
          </a:prstGeom>
          <a:noFill/>
          <a:ln>
            <a:noFill/>
          </a:ln>
        </p:spPr>
      </p:pic>
      <p:pic>
        <p:nvPicPr>
          <p:cNvPr id="44" name="図 43">
            <a:extLst>
              <a:ext uri="{FF2B5EF4-FFF2-40B4-BE49-F238E27FC236}">
                <a16:creationId xmlns:a16="http://schemas.microsoft.com/office/drawing/2014/main" id="{E2E3F83B-3606-D870-7D32-78AD78306BD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828852" y="5051929"/>
            <a:ext cx="324568" cy="324568"/>
          </a:xfrm>
          <a:prstGeom prst="rect">
            <a:avLst/>
          </a:prstGeom>
          <a:noFill/>
          <a:ln>
            <a:noFill/>
          </a:ln>
        </p:spPr>
      </p:pic>
      <p:pic>
        <p:nvPicPr>
          <p:cNvPr id="45" name="図 44">
            <a:extLst>
              <a:ext uri="{FF2B5EF4-FFF2-40B4-BE49-F238E27FC236}">
                <a16:creationId xmlns:a16="http://schemas.microsoft.com/office/drawing/2014/main" id="{826A6E50-219D-C4BE-5494-708E1F10202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28565" y="4528361"/>
            <a:ext cx="324568" cy="324568"/>
          </a:xfrm>
          <a:prstGeom prst="rect">
            <a:avLst/>
          </a:prstGeom>
          <a:noFill/>
          <a:ln>
            <a:noFill/>
          </a:ln>
        </p:spPr>
      </p:pic>
      <p:pic>
        <p:nvPicPr>
          <p:cNvPr id="46" name="図 45">
            <a:extLst>
              <a:ext uri="{FF2B5EF4-FFF2-40B4-BE49-F238E27FC236}">
                <a16:creationId xmlns:a16="http://schemas.microsoft.com/office/drawing/2014/main" id="{3268D09E-BC35-F472-3A2F-CE1ADCC135B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842371" y="5644632"/>
            <a:ext cx="324568" cy="324568"/>
          </a:xfrm>
          <a:prstGeom prst="rect">
            <a:avLst/>
          </a:prstGeom>
          <a:noFill/>
          <a:ln>
            <a:noFill/>
          </a:ln>
        </p:spPr>
      </p:pic>
      <p:pic>
        <p:nvPicPr>
          <p:cNvPr id="47" name="図 46">
            <a:extLst>
              <a:ext uri="{FF2B5EF4-FFF2-40B4-BE49-F238E27FC236}">
                <a16:creationId xmlns:a16="http://schemas.microsoft.com/office/drawing/2014/main" id="{E178A3FD-B925-F67E-0327-0F6D75BF60EE}"/>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25577" y="5644632"/>
            <a:ext cx="324568" cy="324568"/>
          </a:xfrm>
          <a:prstGeom prst="rect">
            <a:avLst/>
          </a:prstGeom>
          <a:noFill/>
          <a:ln>
            <a:noFill/>
          </a:ln>
        </p:spPr>
      </p:pic>
      <p:pic>
        <p:nvPicPr>
          <p:cNvPr id="48" name="図 47">
            <a:extLst>
              <a:ext uri="{FF2B5EF4-FFF2-40B4-BE49-F238E27FC236}">
                <a16:creationId xmlns:a16="http://schemas.microsoft.com/office/drawing/2014/main" id="{B1DDFD9E-C95F-3CFE-CC00-CE2501FF35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956" y="5051929"/>
            <a:ext cx="324568" cy="324568"/>
          </a:xfrm>
          <a:prstGeom prst="rect">
            <a:avLst/>
          </a:prstGeom>
          <a:noFill/>
          <a:ln>
            <a:noFill/>
          </a:ln>
        </p:spPr>
      </p:pic>
      <p:pic>
        <p:nvPicPr>
          <p:cNvPr id="49" name="図 48">
            <a:extLst>
              <a:ext uri="{FF2B5EF4-FFF2-40B4-BE49-F238E27FC236}">
                <a16:creationId xmlns:a16="http://schemas.microsoft.com/office/drawing/2014/main" id="{CC6F399D-5C7F-A5B5-D7AB-48148F5603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5330" y="5051929"/>
            <a:ext cx="324568" cy="324568"/>
          </a:xfrm>
          <a:prstGeom prst="rect">
            <a:avLst/>
          </a:prstGeom>
          <a:noFill/>
          <a:ln>
            <a:noFill/>
          </a:ln>
        </p:spPr>
      </p:pic>
    </p:spTree>
    <p:extLst>
      <p:ext uri="{BB962C8B-B14F-4D97-AF65-F5344CB8AC3E}">
        <p14:creationId xmlns:p14="http://schemas.microsoft.com/office/powerpoint/2010/main" val="3802385026"/>
      </p:ext>
    </p:extLst>
  </p:cSld>
  <p:clrMapOvr>
    <a:masterClrMapping/>
  </p:clrMapOvr>
</p:sld>
</file>

<file path=ppt/theme/theme1.xml><?xml version="1.0" encoding="utf-8"?>
<a:theme xmlns:a="http://schemas.openxmlformats.org/drawingml/2006/main" name="ABeam_PPT-Template_WH_JP_4-3">
  <a:themeElements>
    <a:clrScheme name="ユーザー定義 8">
      <a:dk1>
        <a:srgbClr val="000000"/>
      </a:dk1>
      <a:lt1>
        <a:srgbClr val="FFFFFF"/>
      </a:lt1>
      <a:dk2>
        <a:srgbClr val="FFFFFF"/>
      </a:dk2>
      <a:lt2>
        <a:srgbClr val="000000"/>
      </a:lt2>
      <a:accent1>
        <a:srgbClr val="001964"/>
      </a:accent1>
      <a:accent2>
        <a:srgbClr val="7D6E59"/>
      </a:accent2>
      <a:accent3>
        <a:srgbClr val="F0EBE3"/>
      </a:accent3>
      <a:accent4>
        <a:srgbClr val="333333"/>
      </a:accent4>
      <a:accent5>
        <a:srgbClr val="C8BEAA"/>
      </a:accent5>
      <a:accent6>
        <a:srgbClr val="FFFFFF"/>
      </a:accent6>
      <a:hlink>
        <a:srgbClr val="001964"/>
      </a:hlink>
      <a:folHlink>
        <a:srgbClr val="001964"/>
      </a:folHlink>
    </a:clrScheme>
    <a:fontScheme name="ABeam">
      <a:majorFont>
        <a:latin typeface="Segoe UI"/>
        <a:ea typeface="游ゴシック"/>
        <a:cs typeface=""/>
      </a:majorFont>
      <a:minorFont>
        <a:latin typeface="Segoe UI"/>
        <a:ea typeface="游ゴシック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0EBE3"/>
        </a:solidFill>
        <a:ln w="3175"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600" dirty="0" err="1" smtClean="0">
            <a:cs typeface="Meiryo UI" panose="020B0604030504040204" pitchFamily="50" charset="-128"/>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20000"/>
          </a:lnSpc>
          <a:spcBef>
            <a:spcPct val="4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lgn="l">
          <a:defRPr kumimoji="1" sz="1650" dirty="0" smtClean="0">
            <a:latin typeface="Segoe UI" panose="020B0502040204020203" pitchFamily="34" charset="0"/>
            <a:cs typeface="Meiryo UI" panose="020B0604030504040204" pitchFamily="50" charset="-128"/>
          </a:defRPr>
        </a:defPPr>
      </a:lstStyle>
    </a:txDef>
  </a:objectDefaults>
  <a:extraClrSchemeLst>
    <a:extraClrScheme>
      <a:clrScheme name="ABeam_Basic 1">
        <a:dk1>
          <a:srgbClr val="000000"/>
        </a:dk1>
        <a:lt1>
          <a:srgbClr val="FFFFFF"/>
        </a:lt1>
        <a:dk2>
          <a:srgbClr val="FFFFFF"/>
        </a:dk2>
        <a:lt2>
          <a:srgbClr val="363636"/>
        </a:lt2>
        <a:accent1>
          <a:srgbClr val="D9E5EC"/>
        </a:accent1>
        <a:accent2>
          <a:srgbClr val="3FA6CC"/>
        </a:accent2>
        <a:accent3>
          <a:srgbClr val="FFFFFF"/>
        </a:accent3>
        <a:accent4>
          <a:srgbClr val="000000"/>
        </a:accent4>
        <a:accent5>
          <a:srgbClr val="E9F0F4"/>
        </a:accent5>
        <a:accent6>
          <a:srgbClr val="3896B9"/>
        </a:accent6>
        <a:hlink>
          <a:srgbClr val="4589AF"/>
        </a:hlink>
        <a:folHlink>
          <a:srgbClr val="8FB5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eam_PPT-Template_WH_JP_4-3" id="{5B07BC31-880A-4EC5-9502-AD62446D29B2}" vid="{269BE348-0CCF-480F-A95F-14D58C73C18B}"/>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ABeam_PPT-Template_WH_JP_4-3</Template>
  <TotalTime>0</TotalTime>
  <Words>1050</Words>
  <Application>Microsoft Office PowerPoint</Application>
  <PresentationFormat>画面に合わせる (4:3)</PresentationFormat>
  <Paragraphs>58</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vt:i4>
      </vt:variant>
    </vt:vector>
  </HeadingPairs>
  <TitlesOfParts>
    <vt:vector size="13" baseType="lpstr">
      <vt:lpstr>Meiryo UI</vt:lpstr>
      <vt:lpstr>Yu Gothic</vt:lpstr>
      <vt:lpstr>Yu Gothic</vt:lpstr>
      <vt:lpstr>游ゴシック Medium</vt:lpstr>
      <vt:lpstr>游ゴシック Medium</vt:lpstr>
      <vt:lpstr>Arial</vt:lpstr>
      <vt:lpstr>Calibri</vt:lpstr>
      <vt:lpstr>Calibri Light</vt:lpstr>
      <vt:lpstr>Segoe UI</vt:lpstr>
      <vt:lpstr>ABeam_PPT-Template_WH_JP_4-3</vt:lpstr>
      <vt:lpstr>Office Theme</vt:lpstr>
      <vt:lpstr>（プロジェクト名称） （プロジェクトチーム名）</vt:lpstr>
      <vt:lpstr>健康寿命延伸プロジェクト～高齢者が明るく生きやすい社会～ おきなわ健康促進PT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2023-10-31T06:37:45Z</dcterms:created>
  <dcterms:modified xsi:type="dcterms:W3CDTF">2023-10-31T06:37:47Z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6fffe2-e74d-4f21-833f-6f054a10cb50_Enabled">
    <vt:lpwstr>true</vt:lpwstr>
  </property>
  <property fmtid="{D5CDD505-2E9C-101B-9397-08002B2CF9AE}" pid="3" name="MSIP_Label_436fffe2-e74d-4f21-833f-6f054a10cb50_SetDate">
    <vt:lpwstr>2023-10-31T06:37:58Z</vt:lpwstr>
  </property>
  <property fmtid="{D5CDD505-2E9C-101B-9397-08002B2CF9AE}" pid="4" name="MSIP_Label_436fffe2-e74d-4f21-833f-6f054a10cb50_Method">
    <vt:lpwstr>Privileged</vt:lpwstr>
  </property>
  <property fmtid="{D5CDD505-2E9C-101B-9397-08002B2CF9AE}" pid="5" name="MSIP_Label_436fffe2-e74d-4f21-833f-6f054a10cb50_Name">
    <vt:lpwstr>436fffe2-e74d-4f21-833f-6f054a10cb50</vt:lpwstr>
  </property>
  <property fmtid="{D5CDD505-2E9C-101B-9397-08002B2CF9AE}" pid="6" name="MSIP_Label_436fffe2-e74d-4f21-833f-6f054a10cb50_SiteId">
    <vt:lpwstr>a4dd5294-24e4-4102-8420-cb86d0baae1e</vt:lpwstr>
  </property>
  <property fmtid="{D5CDD505-2E9C-101B-9397-08002B2CF9AE}" pid="7" name="MSIP_Label_436fffe2-e74d-4f21-833f-6f054a10cb50_ActionId">
    <vt:lpwstr>eb984548-25a2-4f38-8fc0-4cba8d984bff</vt:lpwstr>
  </property>
  <property fmtid="{D5CDD505-2E9C-101B-9397-08002B2CF9AE}" pid="8" name="MSIP_Label_436fffe2-e74d-4f21-833f-6f054a10cb50_ContentBits">
    <vt:lpwstr>0</vt:lpwstr>
  </property>
</Properties>
</file>